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14"/>
  </p:notesMasterIdLst>
  <p:sldIdLst>
    <p:sldId id="624" r:id="rId2"/>
    <p:sldId id="6763" r:id="rId3"/>
    <p:sldId id="6760" r:id="rId4"/>
    <p:sldId id="6762" r:id="rId5"/>
    <p:sldId id="6766" r:id="rId6"/>
    <p:sldId id="6770" r:id="rId7"/>
    <p:sldId id="6750" r:id="rId8"/>
    <p:sldId id="6768" r:id="rId9"/>
    <p:sldId id="6769" r:id="rId10"/>
    <p:sldId id="6752" r:id="rId11"/>
    <p:sldId id="6764" r:id="rId12"/>
    <p:sldId id="6771"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2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CD97CC"/>
    <a:srgbClr val="FF5050"/>
    <a:srgbClr val="E2695B"/>
    <a:srgbClr val="82B2BB"/>
    <a:srgbClr val="CD6257"/>
    <a:srgbClr val="50C1BC"/>
    <a:srgbClr val="5B9BD5"/>
    <a:srgbClr val="FF756E"/>
    <a:srgbClr val="FF91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50" autoAdjust="0"/>
    <p:restoredTop sz="80243" autoAdjust="0"/>
  </p:normalViewPr>
  <p:slideViewPr>
    <p:cSldViewPr snapToGrid="0">
      <p:cViewPr>
        <p:scale>
          <a:sx n="50" d="100"/>
          <a:sy n="50" d="100"/>
        </p:scale>
        <p:origin x="57" y="57"/>
      </p:cViewPr>
      <p:guideLst>
        <p:guide orient="horz" pos="2228"/>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DA8D3-A194-42C8-ABBE-68A53BD19C13}" type="datetimeFigureOut">
              <a:rPr lang="zh-CN" altLang="en-US" smtClean="0"/>
              <a:t>2022/10/18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275FD-9F56-410C-B975-A1D291483A57}" type="slidenum">
              <a:rPr lang="zh-CN" altLang="en-US" smtClean="0"/>
              <a:t>‹#›</a:t>
            </a:fld>
            <a:endParaRPr lang="zh-CN" altLang="en-US"/>
          </a:p>
        </p:txBody>
      </p:sp>
    </p:spTree>
    <p:extLst>
      <p:ext uri="{BB962C8B-B14F-4D97-AF65-F5344CB8AC3E}">
        <p14:creationId xmlns:p14="http://schemas.microsoft.com/office/powerpoint/2010/main" val="37089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algn="ctr"/>
            <a:r>
              <a:rPr lang="en-US" altLang="zh-CN" dirty="0"/>
              <a:t>Hi, every one. My name is Mingwei Liu. Currently, I conduct my post doctoral research in Fudan University</a:t>
            </a:r>
            <a:r>
              <a:rPr lang="en-US" altLang="zh-CN" baseline="0" dirty="0"/>
              <a:t>. Today, I are glad to present our work: “</a:t>
            </a:r>
            <a:r>
              <a:rPr lang="en-US" altLang="zh-CN" sz="1200" b="1" dirty="0">
                <a:latin typeface="Times New Roman" panose="02020603050405020304" pitchFamily="18" charset="0"/>
                <a:cs typeface="Times New Roman" panose="02020603050405020304" pitchFamily="18" charset="0"/>
              </a:rPr>
              <a:t>How to Formulate Specific How-To Questions in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a:t>
            </a:fld>
            <a:endParaRPr lang="zh-CN" altLang="en-US"/>
          </a:p>
        </p:txBody>
      </p:sp>
    </p:spTree>
    <p:extLst>
      <p:ext uri="{BB962C8B-B14F-4D97-AF65-F5344CB8AC3E}">
        <p14:creationId xmlns:p14="http://schemas.microsoft.com/office/powerpoint/2010/main" val="29109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evaluate our approach by answer following research questions, which are about the intrinsic quality, effectiveness and usefulness.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10</a:t>
            </a:fld>
            <a:endParaRPr lang="zh-CN" altLang="en-US"/>
          </a:p>
        </p:txBody>
      </p:sp>
    </p:spTree>
    <p:extLst>
      <p:ext uri="{BB962C8B-B14F-4D97-AF65-F5344CB8AC3E}">
        <p14:creationId xmlns:p14="http://schemas.microsoft.com/office/powerpoint/2010/main" val="334968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latin typeface="微软雅黑" panose="020B0503020204020204" pitchFamily="34" charset="-122"/>
                <a:ea typeface="Microsoft YaHei UI" panose="020B0503020204020204" pitchFamily="34" charset="-122"/>
                <a:cs typeface="Times New Roman" panose="02020603050405020304" pitchFamily="18" charset="0"/>
              </a:rPr>
              <a:t>Next, we briefly describe the details of our experiments.</a:t>
            </a:r>
          </a:p>
          <a:p>
            <a:r>
              <a:rPr lang="en-US" altLang="zh-CN" sz="1800" dirty="0">
                <a:latin typeface="微软雅黑" panose="020B0503020204020204" pitchFamily="34" charset="-122"/>
                <a:ea typeface="Microsoft YaHei UI" panose="020B0503020204020204" pitchFamily="34" charset="-122"/>
                <a:cs typeface="Times New Roman" panose="02020603050405020304" pitchFamily="18" charset="0"/>
              </a:rPr>
              <a:t>First, we construct our task KG from more than 200 thousand questions. In Rq1 </a:t>
            </a:r>
            <a:endParaRPr lang="en-US" altLang="zh-CN" sz="1800" b="1" dirty="0">
              <a:latin typeface="微软雅黑" panose="020B0503020204020204" pitchFamily="34" charset="-122"/>
              <a:ea typeface="Microsoft YaHei UI" panose="020B0503020204020204" pitchFamily="34" charset="-122"/>
              <a:cs typeface="Times New Roman" panose="02020603050405020304" pitchFamily="18" charset="0"/>
            </a:endParaRPr>
          </a:p>
          <a:p>
            <a:pPr marL="285750" indent="-285750">
              <a:buFont typeface="Arial" panose="020B0604020202020204" pitchFamily="34" charset="0"/>
              <a:buChar char="•"/>
            </a:pPr>
            <a:endParaRPr lang="en-US" altLang="zh-CN" sz="1800" dirty="0">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11</a:t>
            </a:fld>
            <a:endParaRPr lang="zh-CN" altLang="en-US"/>
          </a:p>
        </p:txBody>
      </p:sp>
    </p:spTree>
    <p:extLst>
      <p:ext uri="{BB962C8B-B14F-4D97-AF65-F5344CB8AC3E}">
        <p14:creationId xmlns:p14="http://schemas.microsoft.com/office/powerpoint/2010/main" val="22910849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en-US" altLang="zh-CN" sz="1800" dirty="0">
              <a:latin typeface="微软雅黑" panose="020B0503020204020204" pitchFamily="34" charset="-122"/>
              <a:ea typeface="Microsoft YaHei UI"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12</a:t>
            </a:fld>
            <a:endParaRPr lang="zh-CN" altLang="en-US"/>
          </a:p>
        </p:txBody>
      </p:sp>
    </p:spTree>
    <p:extLst>
      <p:ext uri="{BB962C8B-B14F-4D97-AF65-F5344CB8AC3E}">
        <p14:creationId xmlns:p14="http://schemas.microsoft.com/office/powerpoint/2010/main" val="333606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In this paper, we focus on one specific type of questions, that is how-to questions.</a:t>
            </a:r>
            <a:br>
              <a:rPr lang="en-US" altLang="zh-CN" sz="1800" dirty="0">
                <a:solidFill>
                  <a:srgbClr val="000000"/>
                </a:solidFill>
                <a:effectLst/>
                <a:latin typeface="LinLibertineT"/>
              </a:rPr>
            </a:br>
            <a:r>
              <a:rPr lang="en-US" altLang="zh-CN" sz="1800" dirty="0">
                <a:solidFill>
                  <a:srgbClr val="000000"/>
                </a:solidFill>
                <a:effectLst/>
                <a:latin typeface="LinLibertineT"/>
              </a:rPr>
              <a:t>Developers often ask how-to questions for instructions in software development, for example </a:t>
            </a:r>
            <a:r>
              <a:rPr lang="en-US" altLang="zh-CN" sz="1800" i="1" dirty="0">
                <a:solidFill>
                  <a:srgbClr val="000000"/>
                </a:solidFill>
                <a:effectLst/>
                <a:latin typeface="LinLibertineTI"/>
              </a:rPr>
              <a:t>“How to read json in java”</a:t>
            </a:r>
            <a:r>
              <a:rPr lang="en-US" altLang="zh-CN" sz="1800" dirty="0">
                <a:solidFill>
                  <a:srgbClr val="000000"/>
                </a:solidFill>
                <a:effectLst/>
                <a:latin typeface="LinLibertineT"/>
              </a:rPr>
              <a:t>. They will ask how-to questions using different tools, seeking </a:t>
            </a:r>
            <a:r>
              <a:rPr lang="en-US" altLang="zh-CN" sz="1800" dirty="0">
                <a:solidFill>
                  <a:schemeClr val="tx1"/>
                </a:solidFill>
                <a:effectLst/>
                <a:latin typeface="+mn-lt"/>
              </a:rPr>
              <a:t> </a:t>
            </a:r>
            <a:r>
              <a:rPr lang="en-US" altLang="zh-CN" sz="1800" dirty="0">
                <a:solidFill>
                  <a:srgbClr val="000000"/>
                </a:solidFill>
                <a:effectLst/>
                <a:latin typeface="LinLibertineT"/>
              </a:rPr>
              <a:t>help for their programming tasks. For example, they may ask how-to questions using  search engines like google, or  interactive Q&amp;A </a:t>
            </a:r>
            <a:r>
              <a:rPr lang="en-US" altLang="zh-CN" sz="1800" dirty="0" err="1">
                <a:solidFill>
                  <a:srgbClr val="000000"/>
                </a:solidFill>
                <a:effectLst/>
                <a:latin typeface="LinLibertineT"/>
              </a:rPr>
              <a:t>systems,or</a:t>
            </a:r>
            <a:r>
              <a:rPr lang="en-US" altLang="zh-CN" sz="1800" dirty="0">
                <a:solidFill>
                  <a:srgbClr val="000000"/>
                </a:solidFill>
                <a:effectLst/>
                <a:latin typeface="LinLibertineT"/>
              </a:rPr>
              <a:t> technical Q&amp;A </a:t>
            </a:r>
            <a:r>
              <a:rPr lang="en-US" altLang="zh-CN" sz="1800" dirty="0">
                <a:solidFill>
                  <a:schemeClr val="tx1"/>
                </a:solidFill>
                <a:effectLst/>
                <a:latin typeface="+mn-lt"/>
              </a:rPr>
              <a:t>s</a:t>
            </a:r>
            <a:r>
              <a:rPr lang="en-US" altLang="zh-CN" sz="1800" dirty="0">
                <a:solidFill>
                  <a:srgbClr val="000000"/>
                </a:solidFill>
                <a:effectLst/>
                <a:latin typeface="LinLibertineT"/>
              </a:rPr>
              <a:t>ites like Stack Overflow . A study has shown that 39% of Stack Overflow questions are how-to questions.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a:t>
            </a:fld>
            <a:endParaRPr lang="zh-CN" altLang="en-US"/>
          </a:p>
        </p:txBody>
      </p:sp>
    </p:spTree>
    <p:extLst>
      <p:ext uri="{BB962C8B-B14F-4D97-AF65-F5344CB8AC3E}">
        <p14:creationId xmlns:p14="http://schemas.microsoft.com/office/powerpoint/2010/main" val="4019122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ts val="28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Based on our observation, </a:t>
            </a:r>
            <a:r>
              <a:rPr lang="en-US" altLang="zh-CN" sz="1800" b="1" dirty="0">
                <a:latin typeface="Times New Roman" panose="02020603050405020304" pitchFamily="18" charset="0"/>
                <a:ea typeface="Kaiti SC" panose="02010600040101010101" pitchFamily="2" charset="-122"/>
                <a:cs typeface="Times New Roman" panose="02020603050405020304" pitchFamily="18" charset="0"/>
              </a:rPr>
              <a:t>how-to questions usually describe the essential elements of the corresponding programming tasks</a:t>
            </a:r>
            <a:r>
              <a:rPr lang="zh-CN" altLang="en-US" sz="18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Kaiti SC" panose="02010600040101010101" pitchFamily="2" charset="-122"/>
                <a:cs typeface="Times New Roman" panose="02020603050405020304" pitchFamily="18" charset="0"/>
              </a:rPr>
              <a:t>that is </a:t>
            </a:r>
            <a:r>
              <a:rPr lang="en-US" altLang="zh-CN" sz="1800" b="1"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Action</a:t>
            </a:r>
            <a:r>
              <a:rPr lang="zh-CN" altLang="en-US" sz="18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1800" b="1" dirty="0">
                <a:solidFill>
                  <a:schemeClr val="accent1"/>
                </a:solidFill>
                <a:latin typeface="Times New Roman" panose="02020603050405020304" pitchFamily="18" charset="0"/>
                <a:ea typeface="Kaiti SC" panose="02010600040101010101" pitchFamily="2" charset="-122"/>
                <a:cs typeface="Times New Roman" panose="02020603050405020304" pitchFamily="18" charset="0"/>
              </a:rPr>
              <a:t>Object</a:t>
            </a:r>
            <a:r>
              <a:rPr lang="zh-CN" altLang="en-US" sz="18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1800" b="1" dirty="0">
                <a:solidFill>
                  <a:schemeClr val="accent2"/>
                </a:solidFill>
                <a:latin typeface="Times New Roman" panose="02020603050405020304" pitchFamily="18" charset="0"/>
                <a:ea typeface="Kaiti SC" panose="02010600040101010101" pitchFamily="2" charset="-122"/>
                <a:cs typeface="Times New Roman" panose="02020603050405020304" pitchFamily="18" charset="0"/>
              </a:rPr>
              <a:t>Constraint. For example, for the two </a:t>
            </a:r>
            <a:r>
              <a:rPr lang="en-US" altLang="zh-CN" sz="1800" b="1" dirty="0" err="1">
                <a:solidFill>
                  <a:schemeClr val="accent2"/>
                </a:solidFill>
                <a:latin typeface="Times New Roman" panose="02020603050405020304" pitchFamily="18" charset="0"/>
                <a:ea typeface="Kaiti SC" panose="02010600040101010101" pitchFamily="2" charset="-122"/>
                <a:cs typeface="Times New Roman" panose="02020603050405020304" pitchFamily="18" charset="0"/>
              </a:rPr>
              <a:t>howto</a:t>
            </a:r>
            <a:r>
              <a:rPr lang="en-US" altLang="zh-CN" sz="1800" b="1" dirty="0">
                <a:solidFill>
                  <a:schemeClr val="accent2"/>
                </a:solidFill>
                <a:latin typeface="Times New Roman" panose="02020603050405020304" pitchFamily="18" charset="0"/>
                <a:ea typeface="Kaiti SC" panose="02010600040101010101" pitchFamily="2" charset="-122"/>
                <a:cs typeface="Times New Roman" panose="02020603050405020304" pitchFamily="18" charset="0"/>
              </a:rPr>
              <a:t> question, read is the action, json and json file are objects, and in java is the constraint, which are marked with different colors.</a:t>
            </a:r>
            <a:r>
              <a:rPr lang="en-US" altLang="zh-CN" sz="1800" b="1" dirty="0">
                <a:latin typeface="Times New Roman" panose="02020603050405020304" pitchFamily="18" charset="0"/>
                <a:cs typeface="Times New Roman" panose="02020603050405020304" pitchFamily="18" charset="0"/>
              </a:rPr>
              <a:t> For a how-to question, the key to whether it can be understood and answered correctly by a human or automated approaches is whether the question is specific enough, i.e., the essential task elements in the question are completely and precisely expressed.</a:t>
            </a:r>
          </a:p>
          <a:p>
            <a:pPr marL="0" marR="0" lvl="0" indent="0" algn="l" defTabSz="914400" rtl="0" eaLnBrk="1" fontAlgn="auto" latinLnBrk="0" hangingPunct="1">
              <a:lnSpc>
                <a:spcPts val="28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For example, for the sample programming task, one may express it as “how to read a json file”, the other one may describe it as how to read a json file in java. Obviously, the green how to question is better than the red one because the red how-to question miss the constraints about the programming language. Other developer may answer the question incorrectly by providing the solution in python. As another example, other developers may express the same task as how to read json in java or how to read a file in java, which are not good as well. Because the objects json or file are not specific enough. Other</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developers</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may misunderstand they as json array or text file.</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3</a:t>
            </a:fld>
            <a:endParaRPr lang="zh-CN" altLang="en-US"/>
          </a:p>
        </p:txBody>
      </p:sp>
    </p:spTree>
    <p:extLst>
      <p:ext uri="{BB962C8B-B14F-4D97-AF65-F5344CB8AC3E}">
        <p14:creationId xmlns:p14="http://schemas.microsoft.com/office/powerpoint/2010/main" val="2553800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dirty="0">
                <a:latin typeface="Times New Roman" panose="02020603050405020304" pitchFamily="18" charset="0"/>
                <a:cs typeface="Times New Roman" panose="02020603050405020304" pitchFamily="18" charset="0"/>
              </a:rPr>
              <a:t>In fact, formulating how-to questions is not an easy task. For example, </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there are more than two million</a:t>
            </a:r>
            <a:r>
              <a:rPr lang="en-US" altLang="zh-CN" sz="18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 edit records </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for SO question titles and about </a:t>
            </a:r>
            <a:r>
              <a:rPr lang="en-US" altLang="zh-CN" sz="18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12% of the questions </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with title edits are how-to questions. </a:t>
            </a:r>
            <a:r>
              <a:rPr lang="en-US" altLang="zh-CN" sz="1800" dirty="0">
                <a:solidFill>
                  <a:srgbClr val="000000"/>
                </a:solidFill>
                <a:effectLst/>
                <a:latin typeface="LinLibertineT"/>
              </a:rPr>
              <a:t>We further conduct an empirical study </a:t>
            </a:r>
            <a:r>
              <a:rPr lang="en-US" altLang="zh-CN" sz="1800" b="1" dirty="0">
                <a:solidFill>
                  <a:srgbClr val="000000"/>
                </a:solidFill>
                <a:effectLst/>
                <a:latin typeface="Times New Roman" panose="02020603050405020304" pitchFamily="18" charset="0"/>
                <a:ea typeface="Microsoft YaHei UI" panose="020B0503020204020204" pitchFamily="34" charset="-122"/>
                <a:cs typeface="Times New Roman" panose="02020603050405020304" pitchFamily="18" charset="0"/>
              </a:rPr>
              <a:t>on</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8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410 how-to questions </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with title edits, we found that task elements were involved in </a:t>
            </a:r>
            <a:r>
              <a:rPr lang="en-US" altLang="zh-CN" sz="18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71% of the edits</a:t>
            </a:r>
            <a:r>
              <a:rPr lang="en-US" altLang="zh-CN" sz="18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Developers make frequent changes to SO task-related questions, suggesting that they are often </a:t>
            </a:r>
            <a:r>
              <a:rPr lang="en-US" altLang="zh-CN" sz="1800" b="1" dirty="0">
                <a:solidFill>
                  <a:srgbClr val="FF0000"/>
                </a:solidFill>
                <a:latin typeface="Times New Roman" panose="02020603050405020304" pitchFamily="18" charset="0"/>
                <a:cs typeface="Times New Roman" panose="02020603050405020304" pitchFamily="18" charset="0"/>
              </a:rPr>
              <a:t>incomplete</a:t>
            </a:r>
            <a:r>
              <a:rPr lang="en-US" altLang="zh-CN" sz="1800" b="1" dirty="0">
                <a:latin typeface="Times New Roman" panose="02020603050405020304" pitchFamily="18" charset="0"/>
                <a:cs typeface="Times New Roman" panose="02020603050405020304" pitchFamily="18" charset="0"/>
              </a:rPr>
              <a:t> or </a:t>
            </a:r>
            <a:r>
              <a:rPr lang="en-US" altLang="zh-CN" sz="1800" b="1" dirty="0">
                <a:solidFill>
                  <a:srgbClr val="FF0000"/>
                </a:solidFill>
                <a:latin typeface="Times New Roman" panose="02020603050405020304" pitchFamily="18" charset="0"/>
                <a:cs typeface="Times New Roman" panose="02020603050405020304" pitchFamily="18" charset="0"/>
              </a:rPr>
              <a:t>unclear</a:t>
            </a:r>
            <a:r>
              <a:rPr lang="en-US" altLang="zh-CN" sz="1800" b="1" dirty="0">
                <a:latin typeface="Times New Roman" panose="02020603050405020304" pitchFamily="18" charset="0"/>
                <a:cs typeface="Times New Roman" panose="02020603050405020304" pitchFamily="18" charset="0"/>
              </a:rPr>
              <a:t>.  Developers may struggle to describe the task elements well enough the first time. We could provide some tools to help them formulate how-to questions.</a:t>
            </a:r>
            <a:br>
              <a:rPr lang="en-US" altLang="zh-CN" sz="1800" dirty="0">
                <a:solidFill>
                  <a:srgbClr val="000000"/>
                </a:solidFill>
                <a:effectLst/>
                <a:latin typeface="LinLibertineT"/>
              </a:rPr>
            </a:b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4</a:t>
            </a:fld>
            <a:endParaRPr lang="zh-CN" altLang="en-US"/>
          </a:p>
        </p:txBody>
      </p:sp>
    </p:spTree>
    <p:extLst>
      <p:ext uri="{BB962C8B-B14F-4D97-AF65-F5344CB8AC3E}">
        <p14:creationId xmlns:p14="http://schemas.microsoft.com/office/powerpoint/2010/main" val="1286105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Our premise is that new how-to questions asked by developers are similar to existing task-related questions, hence the structure </a:t>
            </a:r>
            <a:r>
              <a:rPr lang="en-US" altLang="zh-CN" sz="2800" dirty="0">
                <a:solidFill>
                  <a:schemeClr val="tx1"/>
                </a:solidFill>
                <a:effectLst/>
                <a:latin typeface="+mn-lt"/>
              </a:rPr>
              <a:t> </a:t>
            </a:r>
            <a:r>
              <a:rPr lang="en-US" altLang="zh-CN" sz="1800" dirty="0">
                <a:solidFill>
                  <a:srgbClr val="000000"/>
                </a:solidFill>
                <a:effectLst/>
                <a:latin typeface="LinLibertineT"/>
              </a:rPr>
              <a:t>and content of these past questions can help formulate new ones. Based on this idea, we propose an interactive approach and tool (TaskKG4Q) that can help developers formulate specific how-to questions. TaskKG4Q uses a programming task knowledge graph constructed from SO question titles. The task KG provides a hierarchical conceptual structure for tasks in terms of [</a:t>
            </a:r>
            <a:r>
              <a:rPr lang="en-US" altLang="zh-CN" sz="1800" i="1" dirty="0">
                <a:solidFill>
                  <a:srgbClr val="000000"/>
                </a:solidFill>
                <a:effectLst/>
                <a:latin typeface="LinLibertineTI"/>
              </a:rPr>
              <a:t>actions</a:t>
            </a:r>
            <a:r>
              <a:rPr lang="en-US" altLang="zh-CN" sz="1800" dirty="0">
                <a:solidFill>
                  <a:srgbClr val="000000"/>
                </a:solidFill>
                <a:effectLst/>
                <a:latin typeface="LinLibertineT"/>
              </a:rPr>
              <a:t>], [</a:t>
            </a:r>
            <a:r>
              <a:rPr lang="en-US" altLang="zh-CN" sz="1800" i="1" dirty="0">
                <a:solidFill>
                  <a:srgbClr val="000000"/>
                </a:solidFill>
                <a:effectLst/>
                <a:latin typeface="LinLibertineTI"/>
              </a:rPr>
              <a:t>objects</a:t>
            </a:r>
            <a:r>
              <a:rPr lang="en-US" altLang="zh-CN" sz="1800" dirty="0">
                <a:solidFill>
                  <a:srgbClr val="000000"/>
                </a:solidFill>
                <a:effectLst/>
                <a:latin typeface="LinLibertineT"/>
              </a:rPr>
              <a:t>], and [</a:t>
            </a:r>
            <a:r>
              <a:rPr lang="en-US" altLang="zh-CN" sz="1800" i="1" dirty="0">
                <a:solidFill>
                  <a:srgbClr val="000000"/>
                </a:solidFill>
                <a:effectLst/>
                <a:latin typeface="LinLibertineTI"/>
              </a:rPr>
              <a:t>constraints</a:t>
            </a:r>
            <a:r>
              <a:rPr lang="en-US" altLang="zh-CN" sz="1800" dirty="0">
                <a:solidFill>
                  <a:srgbClr val="000000"/>
                </a:solidFill>
                <a:effectLst/>
                <a:latin typeface="LinLibertineT"/>
              </a:rPr>
              <a:t>]. Based on the task KG, TaskKG4Q recommends appropriate and specific [</a:t>
            </a:r>
            <a:r>
              <a:rPr lang="en-US" altLang="zh-CN" sz="1800" i="1" dirty="0">
                <a:solidFill>
                  <a:srgbClr val="000000"/>
                </a:solidFill>
                <a:effectLst/>
                <a:latin typeface="LinLibertineTI"/>
              </a:rPr>
              <a:t>actions</a:t>
            </a:r>
            <a:r>
              <a:rPr lang="en-US" altLang="zh-CN" sz="1800" dirty="0">
                <a:solidFill>
                  <a:srgbClr val="000000"/>
                </a:solidFill>
                <a:effectLst/>
                <a:latin typeface="LinLibertineT"/>
              </a:rPr>
              <a:t>], [</a:t>
            </a:r>
            <a:r>
              <a:rPr lang="en-US" altLang="zh-CN" sz="1800" i="1" dirty="0">
                <a:solidFill>
                  <a:srgbClr val="000000"/>
                </a:solidFill>
                <a:effectLst/>
                <a:latin typeface="LinLibertineTI"/>
              </a:rPr>
              <a:t>objects</a:t>
            </a:r>
            <a:r>
              <a:rPr lang="en-US" altLang="zh-CN" sz="1800" dirty="0">
                <a:solidFill>
                  <a:srgbClr val="000000"/>
                </a:solidFill>
                <a:effectLst/>
                <a:latin typeface="LinLibertineT"/>
              </a:rPr>
              <a:t>] and [</a:t>
            </a:r>
            <a:r>
              <a:rPr lang="en-US" altLang="zh-CN" sz="1800" i="1" dirty="0">
                <a:solidFill>
                  <a:srgbClr val="000000"/>
                </a:solidFill>
                <a:effectLst/>
                <a:latin typeface="LinLibertineTI"/>
              </a:rPr>
              <a:t>constraints</a:t>
            </a:r>
            <a:r>
              <a:rPr lang="en-US" altLang="zh-CN" sz="1800" dirty="0">
                <a:solidFill>
                  <a:srgbClr val="000000"/>
                </a:solidFill>
                <a:effectLst/>
                <a:latin typeface="LinLibertineT"/>
              </a:rPr>
              <a:t>] to developers, when they formulate how-to questions, and also suggests details that may be missing. </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5</a:t>
            </a:fld>
            <a:endParaRPr lang="zh-CN" altLang="en-US"/>
          </a:p>
        </p:txBody>
      </p:sp>
    </p:spTree>
    <p:extLst>
      <p:ext uri="{BB962C8B-B14F-4D97-AF65-F5344CB8AC3E}">
        <p14:creationId xmlns:p14="http://schemas.microsoft.com/office/powerpoint/2010/main" val="2260095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ctr">
              <a:lnSpc>
                <a:spcPts val="2800"/>
              </a:lnSpc>
            </a:pPr>
            <a:r>
              <a:rPr lang="en-US" altLang="zh-CN" sz="1800" dirty="0">
                <a:solidFill>
                  <a:srgbClr val="000000"/>
                </a:solidFill>
                <a:effectLst/>
                <a:latin typeface="LinLibertineT"/>
              </a:rPr>
              <a:t>This slide shows the overview of our task KG construction approach. It is </a:t>
            </a:r>
            <a:r>
              <a:rPr lang="en-US" altLang="zh-CN" sz="1800" b="1" dirty="0">
                <a:solidFill>
                  <a:srgbClr val="000000"/>
                </a:solidFill>
                <a:effectLst/>
                <a:latin typeface="Times New Roman" panose="02020603050405020304" pitchFamily="18" charset="0"/>
                <a:cs typeface="Times New Roman" panose="02020603050405020304" pitchFamily="18" charset="0"/>
              </a:rPr>
              <a:t>a</a:t>
            </a:r>
            <a:r>
              <a:rPr lang="en-US" altLang="zh-CN" sz="1800" b="1" dirty="0">
                <a:latin typeface="Times New Roman" panose="02020603050405020304" pitchFamily="18" charset="0"/>
                <a:cs typeface="Times New Roman" panose="02020603050405020304" pitchFamily="18" charset="0"/>
              </a:rPr>
              <a:t>n </a:t>
            </a:r>
            <a:r>
              <a:rPr lang="en-US" altLang="zh-CN" sz="1800" b="1" dirty="0">
                <a:solidFill>
                  <a:srgbClr val="FF0000"/>
                </a:solidFill>
                <a:latin typeface="Times New Roman" panose="02020603050405020304" pitchFamily="18" charset="0"/>
                <a:cs typeface="Times New Roman" panose="02020603050405020304" pitchFamily="18" charset="0"/>
              </a:rPr>
              <a:t>incremental</a:t>
            </a:r>
            <a:r>
              <a:rPr lang="en-US" altLang="zh-CN" sz="1800" b="1" dirty="0">
                <a:latin typeface="Times New Roman" panose="02020603050405020304" pitchFamily="18" charset="0"/>
                <a:cs typeface="Times New Roman" panose="02020603050405020304" pitchFamily="18" charset="0"/>
              </a:rPr>
              <a:t> and </a:t>
            </a:r>
            <a:r>
              <a:rPr lang="en-US" altLang="zh-CN" sz="1800" b="1" dirty="0">
                <a:solidFill>
                  <a:srgbClr val="FF0000"/>
                </a:solidFill>
                <a:latin typeface="Times New Roman" panose="02020603050405020304" pitchFamily="18" charset="0"/>
                <a:cs typeface="Times New Roman" panose="02020603050405020304" pitchFamily="18" charset="0"/>
              </a:rPr>
              <a:t>iterative</a:t>
            </a:r>
            <a:r>
              <a:rPr lang="en-US" altLang="zh-CN" sz="1800" b="1" dirty="0">
                <a:latin typeface="Times New Roman" panose="02020603050405020304" pitchFamily="18" charset="0"/>
                <a:cs typeface="Times New Roman" panose="02020603050405020304" pitchFamily="18" charset="0"/>
              </a:rPr>
              <a:t> approach that mines a task KG from SO questions, by combining </a:t>
            </a:r>
            <a:r>
              <a:rPr lang="en-US" altLang="zh-CN" sz="1800" b="1" dirty="0">
                <a:solidFill>
                  <a:srgbClr val="FF0000"/>
                </a:solidFill>
                <a:latin typeface="Times New Roman" panose="02020603050405020304" pitchFamily="18" charset="0"/>
                <a:cs typeface="Times New Roman" panose="02020603050405020304" pitchFamily="18" charset="0"/>
              </a:rPr>
              <a:t>top-down</a:t>
            </a:r>
            <a:r>
              <a:rPr lang="en-US" altLang="zh-CN" sz="1800" b="1" dirty="0">
                <a:latin typeface="Times New Roman" panose="02020603050405020304" pitchFamily="18" charset="0"/>
                <a:cs typeface="Times New Roman" panose="02020603050405020304" pitchFamily="18" charset="0"/>
              </a:rPr>
              <a:t> and </a:t>
            </a:r>
            <a:r>
              <a:rPr lang="en-US" altLang="zh-CN" sz="1800" b="1" dirty="0">
                <a:solidFill>
                  <a:srgbClr val="FF0000"/>
                </a:solidFill>
                <a:latin typeface="Times New Roman" panose="02020603050405020304" pitchFamily="18" charset="0"/>
                <a:cs typeface="Times New Roman" panose="02020603050405020304" pitchFamily="18" charset="0"/>
              </a:rPr>
              <a:t>bottom-up </a:t>
            </a:r>
            <a:r>
              <a:rPr lang="en-US" altLang="zh-CN" sz="1800" b="1" dirty="0">
                <a:latin typeface="Times New Roman" panose="02020603050405020304" pitchFamily="18" charset="0"/>
                <a:cs typeface="Times New Roman" panose="02020603050405020304" pitchFamily="18" charset="0"/>
              </a:rPr>
              <a:t>task extension strategies</a:t>
            </a:r>
            <a:r>
              <a:rPr lang="en-US" altLang="zh-CN" sz="1800" dirty="0">
                <a:solidFill>
                  <a:srgbClr val="000000"/>
                </a:solidFill>
                <a:effectLst/>
                <a:latin typeface="LinLibertineT"/>
              </a:rPr>
              <a:t>. First, it extracts a set of seed tasks from SO questions by matching three </a:t>
            </a:r>
            <a:r>
              <a:rPr lang="en-US" altLang="zh-CN" sz="1800" dirty="0" err="1">
                <a:solidFill>
                  <a:srgbClr val="000000"/>
                </a:solidFill>
                <a:effectLst/>
                <a:latin typeface="LinLibertineT"/>
              </a:rPr>
              <a:t>predifined</a:t>
            </a:r>
            <a:r>
              <a:rPr lang="en-US" altLang="zh-CN" sz="1800" dirty="0">
                <a:solidFill>
                  <a:srgbClr val="000000"/>
                </a:solidFill>
                <a:effectLst/>
                <a:latin typeface="LinLibertineT"/>
              </a:rPr>
              <a:t> patterns; Then it incrementally and iteratively discovers additional tasks, through two task extension </a:t>
            </a:r>
            <a:r>
              <a:rPr lang="en-US" altLang="zh-CN" sz="1800" b="1" dirty="0">
                <a:latin typeface="Times New Roman" panose="02020603050405020304" pitchFamily="18" charset="0"/>
                <a:cs typeface="Times New Roman" panose="02020603050405020304" pitchFamily="18" charset="0"/>
              </a:rPr>
              <a:t>strategies</a:t>
            </a:r>
            <a:r>
              <a:rPr lang="en-US" altLang="zh-CN" sz="1800" dirty="0">
                <a:solidFill>
                  <a:srgbClr val="000000"/>
                </a:solidFill>
                <a:effectLst/>
                <a:latin typeface="LinLibertineT"/>
              </a:rPr>
              <a:t> to construct the task KG. The resulting task KG, includes tasks with new concepts and corresponding questions with new linguistic patterns, beyond those provided initially. Also, the task KG can evolve automatically, as more data becomes available.</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6</a:t>
            </a:fld>
            <a:endParaRPr lang="zh-CN" altLang="en-US"/>
          </a:p>
        </p:txBody>
      </p:sp>
    </p:spTree>
    <p:extLst>
      <p:ext uri="{BB962C8B-B14F-4D97-AF65-F5344CB8AC3E}">
        <p14:creationId xmlns:p14="http://schemas.microsoft.com/office/powerpoint/2010/main" val="2825659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To mine the task KG, we </a:t>
            </a:r>
            <a:r>
              <a:rPr lang="en-US" altLang="zh-CN" sz="1800" b="1" dirty="0">
                <a:solidFill>
                  <a:srgbClr val="000000"/>
                </a:solidFill>
                <a:effectLst/>
                <a:latin typeface="LinLibertineTB"/>
              </a:rPr>
              <a:t>obtain a list of questions from SO </a:t>
            </a:r>
            <a:r>
              <a:rPr lang="en-US" altLang="zh-CN" sz="1800" dirty="0">
                <a:solidFill>
                  <a:srgbClr val="000000"/>
                </a:solidFill>
                <a:effectLst/>
                <a:latin typeface="LinLibertineT"/>
              </a:rPr>
              <a:t>as the corpus, for example,</a:t>
            </a:r>
            <a:r>
              <a:rPr lang="en-US" altLang="zh-CN" sz="1800" i="1" dirty="0">
                <a:solidFill>
                  <a:srgbClr val="000000"/>
                </a:solidFill>
                <a:effectLst/>
                <a:latin typeface="LinLibertineTI"/>
              </a:rPr>
              <a:t> </a:t>
            </a:r>
            <a:r>
              <a:rPr lang="en-US" altLang="zh-CN" sz="1800" dirty="0">
                <a:solidFill>
                  <a:srgbClr val="000000"/>
                </a:solidFill>
                <a:effectLst/>
                <a:latin typeface="LinLibertineT"/>
              </a:rPr>
              <a:t>questions with popular tags, such as, </a:t>
            </a:r>
            <a:r>
              <a:rPr lang="en-US" altLang="zh-CN" sz="1800" i="1" dirty="0">
                <a:solidFill>
                  <a:srgbClr val="000000"/>
                </a:solidFill>
                <a:effectLst/>
                <a:latin typeface="LinLibertineTI"/>
              </a:rPr>
              <a:t>“java”</a:t>
            </a:r>
            <a:r>
              <a:rPr lang="en-US" altLang="zh-CN" sz="1800" dirty="0">
                <a:solidFill>
                  <a:srgbClr val="000000"/>
                </a:solidFill>
                <a:effectLst/>
                <a:latin typeface="LinLibertineT"/>
              </a:rPr>
              <a:t>, </a:t>
            </a:r>
            <a:r>
              <a:rPr lang="en-US" altLang="zh-CN" sz="1800" i="1" dirty="0">
                <a:solidFill>
                  <a:srgbClr val="000000"/>
                </a:solidFill>
                <a:effectLst/>
                <a:latin typeface="LinLibertineTI"/>
              </a:rPr>
              <a:t>“android”</a:t>
            </a:r>
            <a:r>
              <a:rPr lang="en-US" altLang="zh-CN" sz="1800" dirty="0">
                <a:solidFill>
                  <a:srgbClr val="000000"/>
                </a:solidFill>
                <a:effectLst/>
                <a:latin typeface="LinLibertineT"/>
              </a:rPr>
              <a:t>, </a:t>
            </a:r>
            <a:r>
              <a:rPr lang="en-US" altLang="zh-CN" sz="1800" i="1" dirty="0">
                <a:solidFill>
                  <a:srgbClr val="000000"/>
                </a:solidFill>
                <a:effectLst/>
                <a:latin typeface="LinLibertineTI"/>
              </a:rPr>
              <a:t>“</a:t>
            </a:r>
            <a:r>
              <a:rPr lang="en-US" altLang="zh-CN" sz="1800" i="1" dirty="0" err="1">
                <a:solidFill>
                  <a:srgbClr val="000000"/>
                </a:solidFill>
                <a:effectLst/>
                <a:latin typeface="LinLibertineTI"/>
              </a:rPr>
              <a:t>javascript</a:t>
            </a:r>
            <a:r>
              <a:rPr lang="en-US" altLang="zh-CN" sz="1800" i="1" dirty="0">
                <a:solidFill>
                  <a:srgbClr val="000000"/>
                </a:solidFill>
                <a:effectLst/>
                <a:latin typeface="LinLibertineTI"/>
              </a:rPr>
              <a:t>”</a:t>
            </a:r>
            <a:r>
              <a:rPr lang="en-US" altLang="zh-CN" sz="1800" dirty="0">
                <a:solidFill>
                  <a:srgbClr val="000000"/>
                </a:solidFill>
                <a:effectLst/>
                <a:latin typeface="LinLibertineT"/>
              </a:rPr>
              <a:t>, and </a:t>
            </a:r>
            <a:r>
              <a:rPr lang="en-US" altLang="zh-CN" sz="1800" i="1" dirty="0">
                <a:solidFill>
                  <a:srgbClr val="000000"/>
                </a:solidFill>
                <a:effectLst/>
                <a:latin typeface="LinLibertineTI"/>
              </a:rPr>
              <a:t>“python”</a:t>
            </a:r>
            <a:r>
              <a:rPr lang="en-US" altLang="zh-CN" sz="1800" dirty="0">
                <a:solidFill>
                  <a:srgbClr val="000000"/>
                </a:solidFill>
                <a:effectLst/>
                <a:latin typeface="LinLibertineT"/>
              </a:rPr>
              <a:t>. Next, we show how we perform a round of iteration on the corpus starting from two seeds T1 and T2.  </a:t>
            </a:r>
            <a:r>
              <a:rPr lang="en-US" altLang="zh-CN" sz="1800" dirty="0">
                <a:solidFill>
                  <a:srgbClr val="000000"/>
                </a:solidFill>
                <a:effectLst/>
                <a:latin typeface="Inconsolatazi4-Regular"/>
              </a:rPr>
              <a:t>Task(read, pdf file, in java) </a:t>
            </a:r>
            <a:r>
              <a:rPr lang="en-US" altLang="zh-CN" sz="1800" dirty="0">
                <a:solidFill>
                  <a:srgbClr val="000000"/>
                </a:solidFill>
                <a:effectLst/>
                <a:latin typeface="LinLibertineT"/>
              </a:rPr>
              <a:t>and </a:t>
            </a:r>
            <a:r>
              <a:rPr lang="en-US" altLang="zh-CN" sz="1800" dirty="0">
                <a:solidFill>
                  <a:srgbClr val="000000"/>
                </a:solidFill>
                <a:effectLst/>
                <a:latin typeface="Inconsolatazi4-Regular"/>
              </a:rPr>
              <a:t>Task(read, xml file, in java).</a:t>
            </a:r>
            <a:r>
              <a:rPr lang="en-US" altLang="zh-CN" sz="1800" dirty="0">
                <a:solidFill>
                  <a:srgbClr val="000000"/>
                </a:solidFill>
                <a:effectLst/>
                <a:latin typeface="LinLibertineT"/>
              </a:rPr>
              <a:t> </a:t>
            </a:r>
            <a:r>
              <a:rPr lang="en-US" altLang="zh-CN" dirty="0"/>
              <a:t>Different colors represent different task elements. First, we generate a number of possible tasks from the seed task by mutating task elements in the seed tasks based on some rules and external knowledge, such as general knowledge graph, SO tag systems. For example, python in the task could be replaced with Java to generate T6. because they are both programming languages.</a:t>
            </a:r>
          </a:p>
          <a:p>
            <a:r>
              <a:rPr lang="en-US" altLang="zh-CN" dirty="0"/>
              <a:t>Then, we will find the questions matching with seed task and mutation tasks.  </a:t>
            </a:r>
          </a:p>
          <a:p>
            <a:r>
              <a:rPr lang="en-US" altLang="zh-CN" dirty="0"/>
              <a:t>Questions that refer to all task elements of one task at the same time are instance questions of the corresponding task and will be added to the task KG.</a:t>
            </a:r>
          </a:p>
          <a:p>
            <a:r>
              <a:rPr lang="en-US" altLang="zh-CN" dirty="0"/>
              <a:t>Then we select the questions of high confidence from the task KG as the seed questions of next step.</a:t>
            </a:r>
          </a:p>
          <a:p>
            <a:r>
              <a:rPr lang="en-US" altLang="zh-CN" dirty="0"/>
              <a:t>We annotate task elements in the seed questions and generalize some of them to wildcards.</a:t>
            </a:r>
          </a:p>
          <a:p>
            <a:r>
              <a:rPr lang="en-US" altLang="zh-CN" dirty="0"/>
              <a:t>In this way, we could obtain some linguistic patterns, such as LP2, where object XML becomes matched to any noun phrase. By matching linguistic patterns with questions, we can extract new questions Q6 and Q7 and new tasks from them, which will be added to our KG as well.</a:t>
            </a:r>
          </a:p>
          <a:p>
            <a:r>
              <a:rPr lang="en-US" altLang="zh-CN" dirty="0"/>
              <a:t>After that, we select  new high quality seed tasks from the KG as the starting point for the next round iteration.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fact, the iteration includes two parts (purple part and blue part), that is  concept mutation  based task extraction and linguistic pattern based task extraction.</a:t>
            </a:r>
            <a:r>
              <a:rPr lang="zh-CN" altLang="en-US" dirty="0"/>
              <a:t> </a:t>
            </a:r>
            <a:r>
              <a:rPr lang="en-US" altLang="zh-CN" dirty="0"/>
              <a:t>They complement each 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purple part is to and is to 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Further the purple part could and the other one could XX. </a:t>
            </a:r>
          </a:p>
          <a:p>
            <a:r>
              <a:rPr lang="en-US" altLang="zh-CN" dirty="0"/>
              <a:t>In this way, we incrementally to iteratively extract software development tasks and related questions to enrich our knowledge graph.</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7</a:t>
            </a:fld>
            <a:endParaRPr lang="zh-CN" altLang="en-US"/>
          </a:p>
        </p:txBody>
      </p:sp>
    </p:spTree>
    <p:extLst>
      <p:ext uri="{BB962C8B-B14F-4D97-AF65-F5344CB8AC3E}">
        <p14:creationId xmlns:p14="http://schemas.microsoft.com/office/powerpoint/2010/main" val="525960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This figure shows part of the task KG describing tasks related to reading files. We construct the task KG to represent similar tasks to form a hierarchical</a:t>
            </a:r>
            <a:r>
              <a:rPr lang="en-US" altLang="zh-CN" sz="2800" dirty="0">
                <a:solidFill>
                  <a:schemeClr val="tx1"/>
                </a:solidFill>
                <a:effectLst/>
                <a:latin typeface="+mn-lt"/>
              </a:rPr>
              <a:t> </a:t>
            </a:r>
            <a:r>
              <a:rPr lang="en-US" altLang="zh-CN" sz="1800" dirty="0">
                <a:solidFill>
                  <a:srgbClr val="000000"/>
                </a:solidFill>
                <a:effectLst/>
                <a:latin typeface="LinLibertineT"/>
              </a:rPr>
              <a:t>knowledge structure, </a:t>
            </a:r>
            <a:r>
              <a:rPr lang="en-US" altLang="zh-CN" sz="1800" i="1" dirty="0">
                <a:solidFill>
                  <a:srgbClr val="000000"/>
                </a:solidFill>
                <a:effectLst/>
                <a:latin typeface="LinLibertineTI"/>
              </a:rPr>
              <a:t>e.g., </a:t>
            </a:r>
            <a:r>
              <a:rPr lang="en-US" altLang="zh-CN" sz="1800" dirty="0">
                <a:solidFill>
                  <a:srgbClr val="000000"/>
                </a:solidFill>
                <a:effectLst/>
                <a:latin typeface="LinLibertineT"/>
              </a:rPr>
              <a:t>read a pdf file with different languages or on different platforms, or read different type of files.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8</a:t>
            </a:fld>
            <a:endParaRPr lang="zh-CN" altLang="en-US"/>
          </a:p>
        </p:txBody>
      </p:sp>
    </p:spTree>
    <p:extLst>
      <p:ext uri="{BB962C8B-B14F-4D97-AF65-F5344CB8AC3E}">
        <p14:creationId xmlns:p14="http://schemas.microsoft.com/office/powerpoint/2010/main" val="3698268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solidFill>
                  <a:srgbClr val="000000"/>
                </a:solidFill>
                <a:effectLst/>
                <a:latin typeface="LinLibertineT"/>
              </a:rPr>
              <a:t>Based on the task KG, we design an interactive tool TaskKG4Q to help developers write how-to questions </a:t>
            </a:r>
            <a:r>
              <a:rPr lang="en-US" altLang="zh-CN" sz="1800" dirty="0">
                <a:solidFill>
                  <a:srgbClr val="781D7D"/>
                </a:solidFill>
                <a:effectLst/>
                <a:latin typeface="LinLibertineT"/>
              </a:rPr>
              <a:t>This slide </a:t>
            </a:r>
            <a:r>
              <a:rPr lang="en-US" altLang="zh-CN" sz="1800" dirty="0">
                <a:solidFill>
                  <a:srgbClr val="000000"/>
                </a:solidFill>
                <a:effectLst/>
                <a:latin typeface="LinLibertineT"/>
              </a:rPr>
              <a:t>shows the user interface of our tool. The tool enforces the canonical format of &lt;</a:t>
            </a:r>
            <a:r>
              <a:rPr lang="en-US" altLang="zh-CN" sz="1800" i="1" dirty="0">
                <a:solidFill>
                  <a:srgbClr val="000000"/>
                </a:solidFill>
                <a:effectLst/>
                <a:latin typeface="LinLibertineTI"/>
              </a:rPr>
              <a:t>action</a:t>
            </a:r>
            <a:r>
              <a:rPr lang="en-US" altLang="zh-CN" sz="1800" dirty="0">
                <a:solidFill>
                  <a:srgbClr val="000000"/>
                </a:solidFill>
                <a:effectLst/>
                <a:latin typeface="LinLibertineT"/>
              </a:rPr>
              <a:t>, </a:t>
            </a:r>
            <a:r>
              <a:rPr lang="en-US" altLang="zh-CN" sz="1800" i="1" dirty="0">
                <a:solidFill>
                  <a:srgbClr val="000000"/>
                </a:solidFill>
                <a:effectLst/>
                <a:latin typeface="LinLibertineTI"/>
              </a:rPr>
              <a:t>objects</a:t>
            </a:r>
            <a:r>
              <a:rPr lang="en-US" altLang="zh-CN" sz="1800" dirty="0">
                <a:solidFill>
                  <a:srgbClr val="000000"/>
                </a:solidFill>
                <a:effectLst/>
                <a:latin typeface="LinLibertineT"/>
              </a:rPr>
              <a:t>, and </a:t>
            </a:r>
            <a:r>
              <a:rPr lang="en-US" altLang="zh-CN" sz="1800" i="1" dirty="0">
                <a:solidFill>
                  <a:srgbClr val="000000"/>
                </a:solidFill>
                <a:effectLst/>
                <a:latin typeface="LinLibertineTI"/>
              </a:rPr>
              <a:t>constraints</a:t>
            </a:r>
            <a:r>
              <a:rPr lang="en-US" altLang="zh-CN" sz="1800" dirty="0">
                <a:solidFill>
                  <a:srgbClr val="000000"/>
                </a:solidFill>
                <a:effectLst/>
                <a:latin typeface="LinLibertineT"/>
              </a:rPr>
              <a:t>&gt; for the how-to question. The users can use the drop-down boxes to fill in task elements highlighted in different colors, click on the suggestions, or type freely. If the users need to write more than one constraint in the task, they can click the add button on the right to add more input boxes about constraints.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9</a:t>
            </a:fld>
            <a:endParaRPr lang="zh-CN" altLang="en-US"/>
          </a:p>
        </p:txBody>
      </p:sp>
    </p:spTree>
    <p:extLst>
      <p:ext uri="{BB962C8B-B14F-4D97-AF65-F5344CB8AC3E}">
        <p14:creationId xmlns:p14="http://schemas.microsoft.com/office/powerpoint/2010/main" val="205173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9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32549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准会议模板">
    <p:spTree>
      <p:nvGrpSpPr>
        <p:cNvPr id="1" name=""/>
        <p:cNvGrpSpPr/>
        <p:nvPr/>
      </p:nvGrpSpPr>
      <p:grpSpPr>
        <a:xfrm>
          <a:off x="0" y="0"/>
          <a:ext cx="0" cy="0"/>
          <a:chOff x="0" y="0"/>
          <a:chExt cx="0" cy="0"/>
        </a:xfrm>
      </p:grpSpPr>
      <p:grpSp>
        <p:nvGrpSpPr>
          <p:cNvPr id="43" name="组合 42"/>
          <p:cNvGrpSpPr/>
          <p:nvPr/>
        </p:nvGrpSpPr>
        <p:grpSpPr>
          <a:xfrm>
            <a:off x="0" y="12194"/>
            <a:ext cx="12192000" cy="764994"/>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618935" y="201467"/>
            <a:ext cx="540000" cy="540000"/>
          </a:xfrm>
          <a:prstGeom prst="rect">
            <a:avLst/>
          </a:prstGeom>
        </p:spPr>
      </p:pic>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127186" y="620474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noChangeAspect="1"/>
          </p:cNvPicPr>
          <p:nvPr userDrawn="1"/>
        </p:nvPicPr>
        <p:blipFill>
          <a:blip r:embed="rId3"/>
          <a:stretch>
            <a:fillRect/>
          </a:stretch>
        </p:blipFill>
        <p:spPr>
          <a:xfrm>
            <a:off x="11584431" y="6051666"/>
            <a:ext cx="529889" cy="456508"/>
          </a:xfrm>
          <a:prstGeom prst="rect">
            <a:avLst/>
          </a:prstGeom>
        </p:spPr>
      </p:pic>
    </p:spTree>
    <p:extLst>
      <p:ext uri="{BB962C8B-B14F-4D97-AF65-F5344CB8AC3E}">
        <p14:creationId xmlns:p14="http://schemas.microsoft.com/office/powerpoint/2010/main" val="224587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zh-CN" altLang="en-US"/>
          </a:p>
        </p:txBody>
      </p:sp>
      <p:grpSp>
        <p:nvGrpSpPr>
          <p:cNvPr id="25" name="组合 24">
            <a:extLst>
              <a:ext uri="{FF2B5EF4-FFF2-40B4-BE49-F238E27FC236}">
                <a16:creationId xmlns:a16="http://schemas.microsoft.com/office/drawing/2014/main" id="{F438219C-8815-4B83-856A-8C3EDA011E59}"/>
              </a:ext>
            </a:extLst>
          </p:cNvPr>
          <p:cNvGrpSpPr/>
          <p:nvPr userDrawn="1"/>
        </p:nvGrpSpPr>
        <p:grpSpPr>
          <a:xfrm>
            <a:off x="0" y="12193"/>
            <a:ext cx="12192000" cy="727441"/>
            <a:chOff x="130627" y="104502"/>
            <a:chExt cx="11930746" cy="775063"/>
          </a:xfrm>
        </p:grpSpPr>
        <p:grpSp>
          <p:nvGrpSpPr>
            <p:cNvPr id="26" name="组合 25">
              <a:extLst>
                <a:ext uri="{FF2B5EF4-FFF2-40B4-BE49-F238E27FC236}">
                  <a16:creationId xmlns:a16="http://schemas.microsoft.com/office/drawing/2014/main" id="{D54F35E9-09AF-4637-80D0-D86929FF7842}"/>
                </a:ext>
              </a:extLst>
            </p:cNvPr>
            <p:cNvGrpSpPr/>
            <p:nvPr/>
          </p:nvGrpSpPr>
          <p:grpSpPr>
            <a:xfrm>
              <a:off x="130627" y="104502"/>
              <a:ext cx="11930746" cy="775062"/>
              <a:chOff x="130627" y="104502"/>
              <a:chExt cx="11930746" cy="775062"/>
            </a:xfrm>
          </p:grpSpPr>
          <p:sp>
            <p:nvSpPr>
              <p:cNvPr id="28" name="同侧圆角矩形 44">
                <a:extLst>
                  <a:ext uri="{FF2B5EF4-FFF2-40B4-BE49-F238E27FC236}">
                    <a16:creationId xmlns:a16="http://schemas.microsoft.com/office/drawing/2014/main" id="{B714D73F-0857-4CB7-A4CA-2E3F500295A3}"/>
                  </a:ext>
                </a:extLst>
              </p:cNvPr>
              <p:cNvSpPr/>
              <p:nvPr/>
            </p:nvSpPr>
            <p:spPr>
              <a:xfrm>
                <a:off x="130627" y="104502"/>
                <a:ext cx="11930745" cy="113211"/>
              </a:xfrm>
              <a:prstGeom prst="round2SameRect">
                <a:avLst>
                  <a:gd name="adj1" fmla="val 50000"/>
                  <a:gd name="adj2" fmla="val 0"/>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75F0D237-EE71-464E-A51B-FE2E0480EC1F}"/>
                  </a:ext>
                </a:extLst>
              </p:cNvPr>
              <p:cNvGrpSpPr/>
              <p:nvPr/>
            </p:nvGrpSpPr>
            <p:grpSpPr>
              <a:xfrm>
                <a:off x="130627" y="243838"/>
                <a:ext cx="11930746" cy="635726"/>
                <a:chOff x="130627" y="269965"/>
                <a:chExt cx="11930746" cy="635726"/>
              </a:xfrm>
            </p:grpSpPr>
            <p:sp>
              <p:nvSpPr>
                <p:cNvPr id="30" name="矩形 29">
                  <a:extLst>
                    <a:ext uri="{FF2B5EF4-FFF2-40B4-BE49-F238E27FC236}">
                      <a16:creationId xmlns:a16="http://schemas.microsoft.com/office/drawing/2014/main" id="{0834FCF6-59C9-4DB7-9B83-4293BB1DF665}"/>
                    </a:ext>
                  </a:extLst>
                </p:cNvPr>
                <p:cNvSpPr/>
                <p:nvPr/>
              </p:nvSpPr>
              <p:spPr>
                <a:xfrm>
                  <a:off x="130627" y="269965"/>
                  <a:ext cx="11930745" cy="63572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31" name="组合 30">
                  <a:extLst>
                    <a:ext uri="{FF2B5EF4-FFF2-40B4-BE49-F238E27FC236}">
                      <a16:creationId xmlns:a16="http://schemas.microsoft.com/office/drawing/2014/main" id="{765FD9E5-7B18-4E1C-9975-FE7FE072C3F6}"/>
                    </a:ext>
                  </a:extLst>
                </p:cNvPr>
                <p:cNvGrpSpPr/>
                <p:nvPr/>
              </p:nvGrpSpPr>
              <p:grpSpPr>
                <a:xfrm>
                  <a:off x="130630" y="287383"/>
                  <a:ext cx="11930743" cy="618307"/>
                  <a:chOff x="130630" y="287383"/>
                  <a:chExt cx="11930743" cy="748936"/>
                </a:xfrm>
              </p:grpSpPr>
              <p:sp>
                <p:nvSpPr>
                  <p:cNvPr id="32" name="矩形 31">
                    <a:extLst>
                      <a:ext uri="{FF2B5EF4-FFF2-40B4-BE49-F238E27FC236}">
                        <a16:creationId xmlns:a16="http://schemas.microsoft.com/office/drawing/2014/main" id="{E9C0F5E5-A5CB-4EEC-98B1-DBC5F35CB69F}"/>
                      </a:ext>
                    </a:extLst>
                  </p:cNvPr>
                  <p:cNvSpPr/>
                  <p:nvPr userDrawn="1"/>
                </p:nvSpPr>
                <p:spPr>
                  <a:xfrm>
                    <a:off x="130630" y="287383"/>
                    <a:ext cx="11930743" cy="600891"/>
                  </a:xfrm>
                  <a:prstGeom prst="rect">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3" name="直角三角形 32">
                    <a:extLst>
                      <a:ext uri="{FF2B5EF4-FFF2-40B4-BE49-F238E27FC236}">
                        <a16:creationId xmlns:a16="http://schemas.microsoft.com/office/drawing/2014/main" id="{82AA6DBA-00F0-4F06-973C-C4C405D16489}"/>
                      </a:ext>
                    </a:extLst>
                  </p:cNvPr>
                  <p:cNvSpPr/>
                  <p:nvPr/>
                </p:nvSpPr>
                <p:spPr>
                  <a:xfrm flipH="1" flipV="1">
                    <a:off x="8865324" y="888274"/>
                    <a:ext cx="1140823" cy="148045"/>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84593F4C-717F-4F9A-BBB7-1358F37EF82E}"/>
                      </a:ext>
                    </a:extLst>
                  </p:cNvPr>
                  <p:cNvSpPr/>
                  <p:nvPr/>
                </p:nvSpPr>
                <p:spPr>
                  <a:xfrm>
                    <a:off x="10006148" y="888275"/>
                    <a:ext cx="2055224" cy="14804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grpSp>
        <p:pic>
          <p:nvPicPr>
            <p:cNvPr id="27" name="图片 26">
              <a:extLst>
                <a:ext uri="{FF2B5EF4-FFF2-40B4-BE49-F238E27FC236}">
                  <a16:creationId xmlns:a16="http://schemas.microsoft.com/office/drawing/2014/main" id="{00468E98-F109-438C-A95F-9369B3D2AF1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421701" y="265857"/>
              <a:ext cx="563657" cy="613708"/>
            </a:xfrm>
            <a:prstGeom prst="rect">
              <a:avLst/>
            </a:prstGeom>
          </p:spPr>
        </p:pic>
      </p:grpSp>
      <p:grpSp>
        <p:nvGrpSpPr>
          <p:cNvPr id="35" name="组合 34">
            <a:extLst>
              <a:ext uri="{FF2B5EF4-FFF2-40B4-BE49-F238E27FC236}">
                <a16:creationId xmlns:a16="http://schemas.microsoft.com/office/drawing/2014/main" id="{DB6B7AA1-8161-4EB5-A3C1-B046478C47C8}"/>
              </a:ext>
            </a:extLst>
          </p:cNvPr>
          <p:cNvGrpSpPr/>
          <p:nvPr userDrawn="1"/>
        </p:nvGrpSpPr>
        <p:grpSpPr>
          <a:xfrm>
            <a:off x="11" y="6096007"/>
            <a:ext cx="12191999" cy="749807"/>
            <a:chOff x="130627" y="6183089"/>
            <a:chExt cx="11930745" cy="557347"/>
          </a:xfrm>
        </p:grpSpPr>
        <p:sp>
          <p:nvSpPr>
            <p:cNvPr id="36" name="矩形 35">
              <a:extLst>
                <a:ext uri="{FF2B5EF4-FFF2-40B4-BE49-F238E27FC236}">
                  <a16:creationId xmlns:a16="http://schemas.microsoft.com/office/drawing/2014/main" id="{B7438D27-DBC3-4022-AE23-D4FC5DAEB96D}"/>
                </a:ext>
              </a:extLst>
            </p:cNvPr>
            <p:cNvSpPr/>
            <p:nvPr/>
          </p:nvSpPr>
          <p:spPr>
            <a:xfrm>
              <a:off x="130627" y="6601099"/>
              <a:ext cx="11930745" cy="13933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76BB78A7-FE8F-4E67-9BDC-DFB2858928F7}"/>
                </a:ext>
              </a:extLst>
            </p:cNvPr>
            <p:cNvSpPr/>
            <p:nvPr/>
          </p:nvSpPr>
          <p:spPr>
            <a:xfrm flipV="1">
              <a:off x="130627" y="6522421"/>
              <a:ext cx="11930745" cy="4571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8" name="同侧圆角矩形 54">
              <a:extLst>
                <a:ext uri="{FF2B5EF4-FFF2-40B4-BE49-F238E27FC236}">
                  <a16:creationId xmlns:a16="http://schemas.microsoft.com/office/drawing/2014/main" id="{0E8D0928-A878-40CA-9287-9AEEFC11A103}"/>
                </a:ext>
              </a:extLst>
            </p:cNvPr>
            <p:cNvSpPr/>
            <p:nvPr/>
          </p:nvSpPr>
          <p:spPr>
            <a:xfrm>
              <a:off x="130627" y="6183089"/>
              <a:ext cx="1567544" cy="338879"/>
            </a:xfrm>
            <a:prstGeom prst="round2SameRect">
              <a:avLst>
                <a:gd name="adj1" fmla="val 50000"/>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直角三角形 38">
              <a:extLst>
                <a:ext uri="{FF2B5EF4-FFF2-40B4-BE49-F238E27FC236}">
                  <a16:creationId xmlns:a16="http://schemas.microsoft.com/office/drawing/2014/main" id="{CEDA4451-5DE3-4455-833B-F4ACDBA63C1D}"/>
                </a:ext>
              </a:extLst>
            </p:cNvPr>
            <p:cNvSpPr/>
            <p:nvPr/>
          </p:nvSpPr>
          <p:spPr>
            <a:xfrm>
              <a:off x="1435055" y="6183089"/>
              <a:ext cx="1702120" cy="339332"/>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0" name="矩形 39">
            <a:extLst>
              <a:ext uri="{FF2B5EF4-FFF2-40B4-BE49-F238E27FC236}">
                <a16:creationId xmlns:a16="http://schemas.microsoft.com/office/drawing/2014/main" id="{118F8F72-30D8-4733-8799-8309F0695BE7}"/>
              </a:ext>
            </a:extLst>
          </p:cNvPr>
          <p:cNvSpPr/>
          <p:nvPr userDrawn="1"/>
        </p:nvSpPr>
        <p:spPr>
          <a:xfrm>
            <a:off x="127186" y="6204745"/>
            <a:ext cx="1514197" cy="369332"/>
          </a:xfrm>
          <a:prstGeom prst="rect">
            <a:avLst/>
          </a:prstGeom>
        </p:spPr>
        <p:txBody>
          <a:bodyPr wrap="none">
            <a:spAutoFit/>
          </a:bodyPr>
          <a:lstStyle/>
          <a:p>
            <a:pPr algn="ctr" defTabSz="914400"/>
            <a:r>
              <a:rPr lang="en-US" altLang="zh-CN"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1" name="图片 40">
            <a:extLst>
              <a:ext uri="{FF2B5EF4-FFF2-40B4-BE49-F238E27FC236}">
                <a16:creationId xmlns:a16="http://schemas.microsoft.com/office/drawing/2014/main" id="{41C6C17E-9408-49DA-8FA4-2FA3B0584902}"/>
              </a:ext>
            </a:extLst>
          </p:cNvPr>
          <p:cNvPicPr>
            <a:picLocks noChangeAspect="1"/>
          </p:cNvPicPr>
          <p:nvPr userDrawn="1"/>
        </p:nvPicPr>
        <p:blipFill>
          <a:blip r:embed="rId3"/>
          <a:stretch>
            <a:fillRect/>
          </a:stretch>
        </p:blipFill>
        <p:spPr>
          <a:xfrm>
            <a:off x="11146015" y="5660568"/>
            <a:ext cx="1022400" cy="880814"/>
          </a:xfrm>
          <a:prstGeom prst="rect">
            <a:avLst/>
          </a:prstGeom>
        </p:spPr>
      </p:pic>
      <p:sp>
        <p:nvSpPr>
          <p:cNvPr id="42" name="Slide Number Placeholder 5">
            <a:extLst>
              <a:ext uri="{FF2B5EF4-FFF2-40B4-BE49-F238E27FC236}">
                <a16:creationId xmlns:a16="http://schemas.microsoft.com/office/drawing/2014/main" id="{001FB223-2420-4DFA-9563-069A9F1EE45F}"/>
              </a:ext>
            </a:extLst>
          </p:cNvPr>
          <p:cNvSpPr txBox="1">
            <a:spLocks/>
          </p:cNvSpPr>
          <p:nvPr userDrawn="1"/>
        </p:nvSpPr>
        <p:spPr>
          <a:xfrm>
            <a:off x="5119252" y="62488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CFF980A-5C8F-4ABF-AC2B-C5DEF44ED2C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1737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4304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49296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51243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2319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32288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6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8391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03682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1684215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6" r:id="rId11"/>
    <p:sldLayoutId id="214748368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slideLayout" Target="../slideLayouts/slideLayout1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tiff"/><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2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11.m4a"/><Relationship Id="rId7" Type="http://schemas.openxmlformats.org/officeDocument/2006/relationships/image" Target="../media/image29.png"/><Relationship Id="rId2" Type="http://schemas.microsoft.com/office/2007/relationships/media" Target="../media/media11.m4a"/><Relationship Id="rId1" Type="http://schemas.openxmlformats.org/officeDocument/2006/relationships/tags" Target="../tags/tag7.xml"/><Relationship Id="rId6" Type="http://schemas.openxmlformats.org/officeDocument/2006/relationships/image" Target="../media/image28.png"/><Relationship Id="rId5" Type="http://schemas.openxmlformats.org/officeDocument/2006/relationships/notesSlide" Target="../notesSlides/notesSlide11.xml"/><Relationship Id="rId4"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hyperlink" Target="mailto:liumingwei@fudan.edu.cn" TargetMode="External"/><Relationship Id="rId3" Type="http://schemas.openxmlformats.org/officeDocument/2006/relationships/slideLayout" Target="../slideLayouts/slideLayout11.xml"/><Relationship Id="rId7" Type="http://schemas.openxmlformats.org/officeDocument/2006/relationships/image" Target="../media/image31.jp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tiff"/><Relationship Id="rId5" Type="http://schemas.openxmlformats.org/officeDocument/2006/relationships/image" Target="../media/image30.tiff"/><Relationship Id="rId4" Type="http://schemas.openxmlformats.org/officeDocument/2006/relationships/notesSlide" Target="../notesSlides/notesSlide12.xml"/><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audio" Target="../media/media2.m4a"/><Relationship Id="rId7" Type="http://schemas.openxmlformats.org/officeDocument/2006/relationships/image" Target="../media/image8.png"/><Relationship Id="rId12" Type="http://schemas.openxmlformats.org/officeDocument/2006/relationships/image" Target="../media/image13.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notesSlide" Target="../notesSlides/notesSlide2.xml"/><Relationship Id="rId1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slideLayout" Target="../slideLayouts/slideLayout11.xml"/><Relationship Id="rId9" Type="http://schemas.openxmlformats.org/officeDocument/2006/relationships/image" Target="../media/image10.pn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media3.m4a"/><Relationship Id="rId7" Type="http://schemas.openxmlformats.org/officeDocument/2006/relationships/image" Target="../media/image17.jpe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16.jpeg"/><Relationship Id="rId5" Type="http://schemas.openxmlformats.org/officeDocument/2006/relationships/notesSlide" Target="../notesSlides/notesSlide3.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6.png"/><Relationship Id="rId5" Type="http://schemas.openxmlformats.org/officeDocument/2006/relationships/notesSlide" Target="../notesSlides/notesSlide4.xml"/><Relationship Id="rId4"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5.m4a"/><Relationship Id="rId7" Type="http://schemas.openxmlformats.org/officeDocument/2006/relationships/image" Target="../media/image20.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6.png"/><Relationship Id="rId5" Type="http://schemas.openxmlformats.org/officeDocument/2006/relationships/notesSlide" Target="../notesSlides/notesSlide5.xml"/><Relationship Id="rId10" Type="http://schemas.openxmlformats.org/officeDocument/2006/relationships/image" Target="../media/image22.png"/><Relationship Id="rId4" Type="http://schemas.openxmlformats.org/officeDocument/2006/relationships/slideLayout" Target="../slideLayouts/slideLayout11.xml"/><Relationship Id="rId9"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3.png"/><Relationship Id="rId5" Type="http://schemas.openxmlformats.org/officeDocument/2006/relationships/notesSlide" Target="../notesSlides/notesSlide6.xml"/><Relationship Id="rId4"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6.png"/><Relationship Id="rId5" Type="http://schemas.openxmlformats.org/officeDocument/2006/relationships/notesSlide" Target="../notesSlides/notesSlide7.xml"/><Relationship Id="rId4"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1.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667644"/>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695187"/>
            <a:ext cx="12192000" cy="1170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latin typeface="Times New Roman" panose="02020603050405020304" pitchFamily="18" charset="0"/>
                <a:cs typeface="Times New Roman" panose="02020603050405020304" pitchFamily="18" charset="0"/>
              </a:rPr>
              <a:t>How to Formulate Specific How-To Questions</a:t>
            </a:r>
          </a:p>
          <a:p>
            <a:pPr algn="ctr"/>
            <a:r>
              <a:rPr lang="en-US" altLang="zh-CN" sz="4400" b="1" dirty="0">
                <a:latin typeface="Times New Roman" panose="02020603050405020304" pitchFamily="18" charset="0"/>
                <a:cs typeface="Times New Roman" panose="02020603050405020304" pitchFamily="18" charset="0"/>
              </a:rPr>
              <a:t>in Software Development?</a:t>
            </a:r>
          </a:p>
        </p:txBody>
      </p:sp>
      <p:sp>
        <p:nvSpPr>
          <p:cNvPr id="78" name="矩形 77"/>
          <p:cNvSpPr/>
          <p:nvPr/>
        </p:nvSpPr>
        <p:spPr>
          <a:xfrm>
            <a:off x="11717843" y="2269251"/>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509554" y="2080990"/>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 y="3843139"/>
            <a:ext cx="12192000" cy="2492990"/>
          </a:xfrm>
          <a:prstGeom prst="rect">
            <a:avLst/>
          </a:prstGeom>
          <a:noFill/>
        </p:spPr>
        <p:txBody>
          <a:bodyPr wrap="square" rtlCol="0">
            <a:spAutoFit/>
          </a:bodyPr>
          <a:lstStyle/>
          <a:p>
            <a:pPr algn="ctr"/>
            <a:endParaRPr lang="en-US" altLang="zh-CN" sz="2000" dirty="0">
              <a:latin typeface="Times New Roman" panose="02020603050405020304" pitchFamily="18" charset="0"/>
              <a:ea typeface="Kaiti SC" panose="02010600040101010101" pitchFamily="2" charset="-122"/>
              <a:cs typeface="Times New Roman" panose="02020603050405020304" pitchFamily="18" charset="0"/>
            </a:endParaRPr>
          </a:p>
          <a:p>
            <a:pPr algn="ctr"/>
            <a:r>
              <a:rPr lang="en-US" altLang="zh-CN" sz="3200" dirty="0">
                <a:latin typeface="Times New Roman" panose="02020603050405020304" pitchFamily="18" charset="0"/>
                <a:cs typeface="Times New Roman" panose="02020603050405020304" pitchFamily="18" charset="0"/>
              </a:rPr>
              <a:t>Mingwei Liu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Xin Peng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Andrian</a:t>
            </a:r>
            <a:r>
              <a:rPr lang="en-US" altLang="zh-CN" sz="3200" dirty="0">
                <a:latin typeface="Times New Roman" panose="02020603050405020304" pitchFamily="18" charset="0"/>
                <a:cs typeface="Times New Roman" panose="02020603050405020304" pitchFamily="18" charset="0"/>
              </a:rPr>
              <a:t> Marcus</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 Christoph Treude</a:t>
            </a:r>
            <a:r>
              <a:rPr lang="en-US" altLang="zh-CN" sz="3200" baseline="30000" dirty="0">
                <a:latin typeface="Times New Roman" panose="02020603050405020304" pitchFamily="18" charset="0"/>
                <a:cs typeface="Times New Roman" panose="02020603050405020304" pitchFamily="18" charset="0"/>
              </a:rPr>
              <a:t>3</a:t>
            </a:r>
            <a:r>
              <a:rPr lang="en-US" altLang="zh-CN" sz="3200" dirty="0">
                <a:latin typeface="Times New Roman" panose="02020603050405020304" pitchFamily="18" charset="0"/>
                <a:cs typeface="Times New Roman" panose="02020603050405020304" pitchFamily="18" charset="0"/>
              </a:rPr>
              <a:t>, </a:t>
            </a:r>
          </a:p>
          <a:p>
            <a:pPr algn="ctr"/>
            <a:r>
              <a:rPr lang="en-US" altLang="zh-CN" sz="3200" dirty="0" err="1">
                <a:latin typeface="Times New Roman" panose="02020603050405020304" pitchFamily="18" charset="0"/>
                <a:cs typeface="Times New Roman" panose="02020603050405020304" pitchFamily="18" charset="0"/>
              </a:rPr>
              <a:t>JiaZhan</a:t>
            </a:r>
            <a:r>
              <a:rPr lang="en-US" altLang="zh-CN" sz="3200" dirty="0">
                <a:latin typeface="Times New Roman" panose="02020603050405020304" pitchFamily="18" charset="0"/>
                <a:cs typeface="Times New Roman" panose="02020603050405020304" pitchFamily="18" charset="0"/>
              </a:rPr>
              <a:t> Xie</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Huanjun</a:t>
            </a:r>
            <a:r>
              <a:rPr lang="en-US" altLang="zh-CN" sz="3200" dirty="0">
                <a:latin typeface="Times New Roman" panose="02020603050405020304" pitchFamily="18" charset="0"/>
                <a:cs typeface="Times New Roman" panose="02020603050405020304" pitchFamily="18" charset="0"/>
              </a:rPr>
              <a:t> Xu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Yanjun</a:t>
            </a:r>
            <a:r>
              <a:rPr lang="en-US" altLang="zh-CN" sz="3200" dirty="0">
                <a:latin typeface="Times New Roman" panose="02020603050405020304" pitchFamily="18" charset="0"/>
                <a:cs typeface="Times New Roman" panose="02020603050405020304" pitchFamily="18" charset="0"/>
              </a:rPr>
              <a:t> Yang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endParaRPr lang="en-US" altLang="zh-CN" sz="2400" baseline="30000" dirty="0">
              <a:latin typeface="Times New Roman" panose="02020603050405020304" pitchFamily="18" charset="0"/>
              <a:cs typeface="Times New Roman" panose="02020603050405020304" pitchFamily="18" charset="0"/>
            </a:endParaRPr>
          </a:p>
          <a:p>
            <a:pPr algn="ct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Fudan University , China</a:t>
            </a:r>
          </a:p>
          <a:p>
            <a:pPr algn="ct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The University of Texas at Dallas, USA</a:t>
            </a:r>
          </a:p>
          <a:p>
            <a:pPr algn="ct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The University of Melbourne, Australia</a:t>
            </a:r>
            <a:endParaRPr lang="zh-CN" altLang="en-US" sz="2400" dirty="0">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C3479A72-3838-0B4D-A0B4-041525F24248}"/>
              </a:ext>
            </a:extLst>
          </p:cNvPr>
          <p:cNvPicPr>
            <a:picLocks/>
          </p:cNvPicPr>
          <p:nvPr/>
        </p:nvPicPr>
        <p:blipFill>
          <a:blip r:embed="rId5"/>
          <a:stretch>
            <a:fillRect/>
          </a:stretch>
        </p:blipFill>
        <p:spPr>
          <a:xfrm>
            <a:off x="706582" y="1271395"/>
            <a:ext cx="1260000" cy="1260000"/>
          </a:xfrm>
          <a:prstGeom prst="rect">
            <a:avLst/>
          </a:prstGeom>
        </p:spPr>
      </p:pic>
      <p:sp>
        <p:nvSpPr>
          <p:cNvPr id="13" name="矩形 12">
            <a:extLst>
              <a:ext uri="{FF2B5EF4-FFF2-40B4-BE49-F238E27FC236}">
                <a16:creationId xmlns:a16="http://schemas.microsoft.com/office/drawing/2014/main" id="{3586927E-32FF-5D4A-9C87-B39A98BCE8C9}"/>
              </a:ext>
            </a:extLst>
          </p:cNvPr>
          <p:cNvSpPr/>
          <p:nvPr/>
        </p:nvSpPr>
        <p:spPr>
          <a:xfrm>
            <a:off x="3497929" y="6197112"/>
            <a:ext cx="7168955" cy="400110"/>
          </a:xfrm>
          <a:prstGeom prst="rect">
            <a:avLst/>
          </a:prstGeom>
        </p:spPr>
        <p:txBody>
          <a:bodyPr wrap="square">
            <a:spAutoFit/>
          </a:bodyPr>
          <a:lstStyle/>
          <a:p>
            <a:pPr algn="ctr"/>
            <a:endParaRPr lang="zh-CN" altLang="en-US" sz="2000" dirty="0"/>
          </a:p>
        </p:txBody>
      </p:sp>
      <p:pic>
        <p:nvPicPr>
          <p:cNvPr id="8" name="图片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7369198" y="1271395"/>
            <a:ext cx="1260000" cy="1260000"/>
          </a:xfrm>
          <a:prstGeom prst="rect">
            <a:avLst/>
          </a:prstGeom>
        </p:spPr>
      </p:pic>
      <p:pic>
        <p:nvPicPr>
          <p:cNvPr id="14" name="图片 13">
            <a:extLst>
              <a:ext uri="{FF2B5EF4-FFF2-40B4-BE49-F238E27FC236}">
                <a16:creationId xmlns:a16="http://schemas.microsoft.com/office/drawing/2014/main" id="{1EA5C01B-0C9C-4E80-82A7-89A92B2A17CE}"/>
              </a:ext>
            </a:extLst>
          </p:cNvPr>
          <p:cNvPicPr>
            <a:picLocks noChangeAspect="1"/>
          </p:cNvPicPr>
          <p:nvPr/>
        </p:nvPicPr>
        <p:blipFill>
          <a:blip r:embed="rId7"/>
          <a:stretch>
            <a:fillRect/>
          </a:stretch>
        </p:blipFill>
        <p:spPr>
          <a:xfrm>
            <a:off x="8695775" y="1272863"/>
            <a:ext cx="1333244" cy="1260420"/>
          </a:xfrm>
          <a:prstGeom prst="rect">
            <a:avLst/>
          </a:prstGeom>
        </p:spPr>
      </p:pic>
      <p:pic>
        <p:nvPicPr>
          <p:cNvPr id="15" name="Picture 2" descr="墨尔本大学-矢量标志-免费矢量免费下载">
            <a:extLst>
              <a:ext uri="{FF2B5EF4-FFF2-40B4-BE49-F238E27FC236}">
                <a16:creationId xmlns:a16="http://schemas.microsoft.com/office/drawing/2014/main" id="{CA401345-60F5-4551-B703-694480204D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29019" y="1261971"/>
            <a:ext cx="1382248" cy="1382248"/>
          </a:xfrm>
          <a:prstGeom prst="rect">
            <a:avLst/>
          </a:prstGeom>
          <a:noFill/>
          <a:extLst>
            <a:ext uri="{909E8E84-426E-40DD-AFC4-6F175D3DCCD1}">
              <a14:hiddenFill xmlns:a14="http://schemas.microsoft.com/office/drawing/2010/main">
                <a:solidFill>
                  <a:srgbClr val="FFFFFF"/>
                </a:solidFill>
              </a14:hiddenFill>
            </a:ext>
          </a:extLst>
        </p:spPr>
      </p:pic>
      <p:pic>
        <p:nvPicPr>
          <p:cNvPr id="10" name="音频 9">
            <a:hlinkClick r:id="" action="ppaction://media"/>
            <a:extLst>
              <a:ext uri="{FF2B5EF4-FFF2-40B4-BE49-F238E27FC236}">
                <a16:creationId xmlns:a16="http://schemas.microsoft.com/office/drawing/2014/main" id="{D8B9EAB1-4486-4F23-AEF6-B6830144D68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317119098"/>
      </p:ext>
    </p:extLst>
  </p:cSld>
  <p:clrMapOvr>
    <a:masterClrMapping/>
  </p:clrMapOvr>
  <mc:AlternateContent xmlns:mc="http://schemas.openxmlformats.org/markup-compatibility/2006">
    <mc:Choice xmlns:p14="http://schemas.microsoft.com/office/powerpoint/2010/main" Requires="p14">
      <p:transition p14:dur="10" advTm="16725"/>
    </mc:Choice>
    <mc:Fallback>
      <p:transition advTm="167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16" presetClass="entr" presetSubtype="21"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animEffect transition="in" filter="barn(inVertical)">
                                      <p:cBhvr>
                                        <p:cTn id="9" dur="500"/>
                                        <p:tgtEl>
                                          <p:spTgt spid="77"/>
                                        </p:tgtEl>
                                      </p:cBhvr>
                                    </p:animEffect>
                                  </p:childTnLst>
                                </p:cTn>
                              </p:par>
                              <p:par>
                                <p:cTn id="10" presetID="16" presetClass="entr" presetSubtype="21" fill="hold" grpId="0" nodeType="withEffect">
                                  <p:stCondLst>
                                    <p:cond delay="0"/>
                                  </p:stCondLst>
                                  <p:childTnLst>
                                    <p:set>
                                      <p:cBhvr>
                                        <p:cTn id="11" dur="1" fill="hold">
                                          <p:stCondLst>
                                            <p:cond delay="0"/>
                                          </p:stCondLst>
                                        </p:cTn>
                                        <p:tgtEl>
                                          <p:spTgt spid="76"/>
                                        </p:tgtEl>
                                        <p:attrNameLst>
                                          <p:attrName>style.visibility</p:attrName>
                                        </p:attrNameLst>
                                      </p:cBhvr>
                                      <p:to>
                                        <p:strVal val="visible"/>
                                      </p:to>
                                    </p:set>
                                    <p:animEffect transition="in" filter="barn(inVertical)">
                                      <p:cBhvr>
                                        <p:cTn id="12" dur="500"/>
                                        <p:tgtEl>
                                          <p:spTgt spid="7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barn(inVertical)">
                                      <p:cBhvr>
                                        <p:cTn id="15" dur="500"/>
                                        <p:tgtEl>
                                          <p:spTgt spid="8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8"/>
                                        </p:tgtEl>
                                        <p:attrNameLst>
                                          <p:attrName>style.visibility</p:attrName>
                                        </p:attrNameLst>
                                      </p:cBhvr>
                                      <p:to>
                                        <p:strVal val="visible"/>
                                      </p:to>
                                    </p:set>
                                    <p:animEffect transition="in" filter="barn(inVertical)">
                                      <p:cBhvr>
                                        <p:cTn id="18" dur="500"/>
                                        <p:tgtEl>
                                          <p:spTgt spid="78"/>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79"/>
                                        </p:tgtEl>
                                        <p:attrNameLst>
                                          <p:attrName>style.visibility</p:attrName>
                                        </p:attrNameLst>
                                      </p:cBhvr>
                                      <p:to>
                                        <p:strVal val="visible"/>
                                      </p:to>
                                    </p:set>
                                    <p:animEffect transition="in" filter="barn(inVertical)">
                                      <p:cBhvr>
                                        <p:cTn id="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bldLst>
      <p:bldP spid="76" grpId="0" animBg="1"/>
      <p:bldP spid="77" grpId="0" animBg="1"/>
      <p:bldP spid="78" grpId="0" animBg="1"/>
      <p:bldP spid="7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Research Question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51" name="图片 50">
            <a:extLst>
              <a:ext uri="{FF2B5EF4-FFF2-40B4-BE49-F238E27FC236}">
                <a16:creationId xmlns:a16="http://schemas.microsoft.com/office/drawing/2014/main" id="{FDD4A4D3-468D-42A2-8E98-4E9102216ADA}"/>
              </a:ext>
            </a:extLst>
          </p:cNvPr>
          <p:cNvPicPr>
            <a:picLocks noChangeAspect="1"/>
          </p:cNvPicPr>
          <p:nvPr/>
        </p:nvPicPr>
        <p:blipFill rotWithShape="1">
          <a:blip r:embed="rId5"/>
          <a:srcRect l="10315" t="6940" r="10297" b="3202"/>
          <a:stretch/>
        </p:blipFill>
        <p:spPr>
          <a:xfrm>
            <a:off x="-20329" y="1057883"/>
            <a:ext cx="3700574" cy="4630366"/>
          </a:xfrm>
          <a:prstGeom prst="rect">
            <a:avLst/>
          </a:prstGeom>
        </p:spPr>
      </p:pic>
      <p:sp>
        <p:nvSpPr>
          <p:cNvPr id="52" name="矩形 51">
            <a:extLst>
              <a:ext uri="{FF2B5EF4-FFF2-40B4-BE49-F238E27FC236}">
                <a16:creationId xmlns:a16="http://schemas.microsoft.com/office/drawing/2014/main" id="{AE5FC29C-AC23-469D-BE13-B1433A76E02A}"/>
              </a:ext>
            </a:extLst>
          </p:cNvPr>
          <p:cNvSpPr/>
          <p:nvPr/>
        </p:nvSpPr>
        <p:spPr>
          <a:xfrm>
            <a:off x="3194470" y="2562623"/>
            <a:ext cx="9416630" cy="1077218"/>
          </a:xfrm>
          <a:prstGeom prst="rect">
            <a:avLst/>
          </a:prstGeom>
        </p:spPr>
        <p:txBody>
          <a:bodyPr wrap="square">
            <a:spAutoFit/>
          </a:bodyPr>
          <a:lstStyle/>
          <a:p>
            <a:r>
              <a:rPr lang="en-US" altLang="zh-CN" sz="3200" b="1" dirty="0">
                <a:latin typeface="Times New Roman" panose="02020603050405020304" pitchFamily="18" charset="0"/>
                <a:cs typeface="Times New Roman" panose="02020603050405020304" pitchFamily="18" charset="0"/>
              </a:rPr>
              <a:t>RQ2: How </a:t>
            </a:r>
            <a:r>
              <a:rPr lang="en-US" altLang="zh-CN" sz="3200" b="1" dirty="0">
                <a:solidFill>
                  <a:srgbClr val="FF0000"/>
                </a:solidFill>
                <a:latin typeface="Times New Roman" panose="02020603050405020304" pitchFamily="18" charset="0"/>
                <a:cs typeface="Times New Roman" panose="02020603050405020304" pitchFamily="18" charset="0"/>
              </a:rPr>
              <a:t>effective</a:t>
            </a:r>
            <a:r>
              <a:rPr lang="en-US" altLang="zh-CN" sz="3200" b="1" dirty="0">
                <a:latin typeface="Times New Roman" panose="02020603050405020304" pitchFamily="18" charset="0"/>
                <a:cs typeface="Times New Roman" panose="02020603050405020304" pitchFamily="18" charset="0"/>
              </a:rPr>
              <a:t> is TaskKG4Q in helping developers formulate specific how-to questions?</a:t>
            </a:r>
          </a:p>
        </p:txBody>
      </p:sp>
      <p:sp>
        <p:nvSpPr>
          <p:cNvPr id="55" name="矩形 54">
            <a:extLst>
              <a:ext uri="{FF2B5EF4-FFF2-40B4-BE49-F238E27FC236}">
                <a16:creationId xmlns:a16="http://schemas.microsoft.com/office/drawing/2014/main" id="{3F1D8382-A690-402E-8F03-FADB7DA630F8}"/>
              </a:ext>
            </a:extLst>
          </p:cNvPr>
          <p:cNvSpPr/>
          <p:nvPr/>
        </p:nvSpPr>
        <p:spPr>
          <a:xfrm>
            <a:off x="3194470" y="1452387"/>
            <a:ext cx="8816555" cy="584775"/>
          </a:xfrm>
          <a:prstGeom prst="rect">
            <a:avLst/>
          </a:prstGeom>
        </p:spPr>
        <p:txBody>
          <a:bodyPr wrap="square">
            <a:spAutoFit/>
          </a:bodyPr>
          <a:lstStyle/>
          <a:p>
            <a:r>
              <a:rPr lang="en-US" altLang="zh-CN" sz="3200" b="1" dirty="0">
                <a:latin typeface="Times New Roman" panose="02020603050405020304" pitchFamily="18" charset="0"/>
                <a:cs typeface="Times New Roman" panose="02020603050405020304" pitchFamily="18" charset="0"/>
              </a:rPr>
              <a:t>RQ1: What is the </a:t>
            </a:r>
            <a:r>
              <a:rPr lang="en-US" altLang="zh-CN" sz="3200" b="1" dirty="0">
                <a:solidFill>
                  <a:srgbClr val="FF0000"/>
                </a:solidFill>
                <a:latin typeface="Times New Roman" panose="02020603050405020304" pitchFamily="18" charset="0"/>
                <a:cs typeface="Times New Roman" panose="02020603050405020304" pitchFamily="18" charset="0"/>
              </a:rPr>
              <a:t>intrinsic quality </a:t>
            </a:r>
            <a:r>
              <a:rPr lang="en-US" altLang="zh-CN" sz="3200" b="1" dirty="0">
                <a:latin typeface="Times New Roman" panose="02020603050405020304" pitchFamily="18" charset="0"/>
                <a:cs typeface="Times New Roman" panose="02020603050405020304" pitchFamily="18" charset="0"/>
              </a:rPr>
              <a:t>of the task KG?</a:t>
            </a:r>
          </a:p>
        </p:txBody>
      </p:sp>
      <p:sp>
        <p:nvSpPr>
          <p:cNvPr id="57" name="矩形 56">
            <a:extLst>
              <a:ext uri="{FF2B5EF4-FFF2-40B4-BE49-F238E27FC236}">
                <a16:creationId xmlns:a16="http://schemas.microsoft.com/office/drawing/2014/main" id="{EF69EFFE-3114-48F4-B4A0-29DA9FBA9F2D}"/>
              </a:ext>
            </a:extLst>
          </p:cNvPr>
          <p:cNvSpPr/>
          <p:nvPr/>
        </p:nvSpPr>
        <p:spPr>
          <a:xfrm>
            <a:off x="3194470" y="4100316"/>
            <a:ext cx="8997530" cy="1077218"/>
          </a:xfrm>
          <a:prstGeom prst="rect">
            <a:avLst/>
          </a:prstGeom>
        </p:spPr>
        <p:txBody>
          <a:bodyPr wrap="square">
            <a:spAutoFit/>
          </a:bodyPr>
          <a:lstStyle/>
          <a:p>
            <a:r>
              <a:rPr lang="en-US" altLang="zh-CN" sz="3200" b="1" dirty="0">
                <a:latin typeface="Times New Roman" panose="02020603050405020304" pitchFamily="18" charset="0"/>
                <a:cs typeface="Times New Roman" panose="02020603050405020304" pitchFamily="18" charset="0"/>
              </a:rPr>
              <a:t>RQ3:  How </a:t>
            </a:r>
            <a:r>
              <a:rPr lang="en-US" altLang="zh-CN" sz="3200" b="1" dirty="0">
                <a:solidFill>
                  <a:srgbClr val="FF0000"/>
                </a:solidFill>
                <a:latin typeface="Times New Roman" panose="02020603050405020304" pitchFamily="18" charset="0"/>
                <a:cs typeface="Times New Roman" panose="02020603050405020304" pitchFamily="18" charset="0"/>
              </a:rPr>
              <a:t>useful</a:t>
            </a:r>
            <a:r>
              <a:rPr lang="en-US" altLang="zh-CN" sz="3200" b="1" dirty="0">
                <a:latin typeface="Times New Roman" panose="02020603050405020304" pitchFamily="18" charset="0"/>
                <a:cs typeface="Times New Roman" panose="02020603050405020304" pitchFamily="18" charset="0"/>
              </a:rPr>
              <a:t> is TaskKG4Q in helping developers complete programming tasks?</a:t>
            </a:r>
          </a:p>
        </p:txBody>
      </p:sp>
      <p:pic>
        <p:nvPicPr>
          <p:cNvPr id="6" name="音频 5">
            <a:hlinkClick r:id="" action="ppaction://media"/>
            <a:extLst>
              <a:ext uri="{FF2B5EF4-FFF2-40B4-BE49-F238E27FC236}">
                <a16:creationId xmlns:a16="http://schemas.microsoft.com/office/drawing/2014/main" id="{DEE1C782-E1B8-447E-9215-DE0DC378A9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910037223"/>
      </p:ext>
    </p:extLst>
  </p:cSld>
  <p:clrMapOvr>
    <a:masterClrMapping/>
  </p:clrMapOvr>
  <mc:AlternateContent xmlns:mc="http://schemas.openxmlformats.org/markup-compatibility/2006">
    <mc:Choice xmlns:p14="http://schemas.microsoft.com/office/powerpoint/2010/main" Requires="p14">
      <p:transition p14:dur="10" advTm="10731"/>
    </mc:Choice>
    <mc:Fallback>
      <p:transition advTm="10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bldLst>
      <p:bldP spid="52" grpId="0"/>
      <p:bldP spid="55"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Evaluation Results</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AE86A4FE-C090-40C9-8A03-7D4BD9576814}"/>
              </a:ext>
            </a:extLst>
          </p:cNvPr>
          <p:cNvGrpSpPr/>
          <p:nvPr/>
        </p:nvGrpSpPr>
        <p:grpSpPr>
          <a:xfrm>
            <a:off x="61777" y="1476515"/>
            <a:ext cx="4839805" cy="1611057"/>
            <a:chOff x="672297" y="1590527"/>
            <a:chExt cx="3077844" cy="1407419"/>
          </a:xfrm>
        </p:grpSpPr>
        <p:sp>
          <p:nvSpPr>
            <p:cNvPr id="9" name="矩形 23">
              <a:extLst>
                <a:ext uri="{FF2B5EF4-FFF2-40B4-BE49-F238E27FC236}">
                  <a16:creationId xmlns:a16="http://schemas.microsoft.com/office/drawing/2014/main" id="{3907913F-C678-4095-B51A-80A24DE6A2DD}"/>
                </a:ext>
              </a:extLst>
            </p:cNvPr>
            <p:cNvSpPr/>
            <p:nvPr/>
          </p:nvSpPr>
          <p:spPr>
            <a:xfrm>
              <a:off x="808568" y="1590527"/>
              <a:ext cx="2941573" cy="1407419"/>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Microsoft YaHei UI" panose="020B0503020204020204" pitchFamily="34" charset="-122"/>
                  <a:ea typeface="Microsoft YaHei UI" panose="020B0503020204020204" pitchFamily="34" charset="-122"/>
                </a:rPr>
                <a:t>x</a:t>
              </a:r>
              <a:endParaRPr kumimoji="1" lang="zh-CN" altLang="en-US" dirty="0">
                <a:latin typeface="Microsoft YaHei UI" panose="020B0503020204020204" pitchFamily="34" charset="-122"/>
                <a:ea typeface="Microsoft YaHei UI" panose="020B0503020204020204" pitchFamily="34" charset="-122"/>
              </a:endParaRPr>
            </a:p>
          </p:txBody>
        </p:sp>
        <p:sp>
          <p:nvSpPr>
            <p:cNvPr id="10" name="文本框 32">
              <a:extLst>
                <a:ext uri="{FF2B5EF4-FFF2-40B4-BE49-F238E27FC236}">
                  <a16:creationId xmlns:a16="http://schemas.microsoft.com/office/drawing/2014/main" id="{E286AB8C-AEBD-457C-8422-061D1774FBD3}"/>
                </a:ext>
              </a:extLst>
            </p:cNvPr>
            <p:cNvSpPr txBox="1"/>
            <p:nvPr/>
          </p:nvSpPr>
          <p:spPr>
            <a:xfrm>
              <a:off x="747455" y="1643663"/>
              <a:ext cx="1345838" cy="295761"/>
            </a:xfrm>
            <a:prstGeom prst="rect">
              <a:avLst/>
            </a:prstGeom>
            <a:noFill/>
          </p:spPr>
          <p:txBody>
            <a:bodyPr wrap="none" rtlCol="0">
              <a:spAutoFit/>
            </a:bodyPr>
            <a:lstStyle/>
            <a:p>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RQ1 Intrinsic Quality</a:t>
              </a:r>
              <a:endParaRPr lang="en-US" altLang="zh-CN" sz="1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cxnSp>
          <p:nvCxnSpPr>
            <p:cNvPr id="11" name="直接连接符 3">
              <a:extLst>
                <a:ext uri="{FF2B5EF4-FFF2-40B4-BE49-F238E27FC236}">
                  <a16:creationId xmlns:a16="http://schemas.microsoft.com/office/drawing/2014/main" id="{A7A19FAD-6C91-4F34-96D6-8AC22A01EBC6}"/>
                </a:ext>
              </a:extLst>
            </p:cNvPr>
            <p:cNvCxnSpPr>
              <a:cxnSpLocks/>
            </p:cNvCxnSpPr>
            <p:nvPr/>
          </p:nvCxnSpPr>
          <p:spPr>
            <a:xfrm>
              <a:off x="745515" y="2005874"/>
              <a:ext cx="2868355" cy="0"/>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12" name="文本框 1">
              <a:extLst>
                <a:ext uri="{FF2B5EF4-FFF2-40B4-BE49-F238E27FC236}">
                  <a16:creationId xmlns:a16="http://schemas.microsoft.com/office/drawing/2014/main" id="{6C1DEDCB-0063-4E41-AFA8-38C75134D7C9}"/>
                </a:ext>
              </a:extLst>
            </p:cNvPr>
            <p:cNvSpPr txBox="1"/>
            <p:nvPr/>
          </p:nvSpPr>
          <p:spPr>
            <a:xfrm>
              <a:off x="672297" y="2129803"/>
              <a:ext cx="3077844" cy="725959"/>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Design: </a:t>
              </a:r>
              <a:r>
                <a:rPr lang="en-US" altLang="zh-CN" sz="1600" dirty="0">
                  <a:latin typeface="Times New Roman" panose="02020603050405020304" pitchFamily="18" charset="0"/>
                  <a:ea typeface="Microsoft YaHei UI" panose="020B0503020204020204" pitchFamily="34" charset="-122"/>
                  <a:cs typeface="Times New Roman" panose="02020603050405020304" pitchFamily="18" charset="0"/>
                </a:rPr>
                <a:t>We randomly select 384 annotated questions with corresponding tasks from the task KG.</a:t>
              </a:r>
            </a:p>
            <a:p>
              <a:pPr marL="285750" indent="-285750">
                <a:buFont typeface="Arial" panose="020B0604020202020204" pitchFamily="34" charset="0"/>
                <a:buChar char="•"/>
              </a:pP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Result: </a:t>
              </a:r>
              <a:r>
                <a:rPr lang="en-US" altLang="zh-CN" sz="1600"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75.0% of </a:t>
              </a:r>
              <a:r>
                <a:rPr lang="en-US" altLang="zh-CN" sz="1600" dirty="0">
                  <a:latin typeface="Times New Roman" panose="02020603050405020304" pitchFamily="18" charset="0"/>
                  <a:ea typeface="Microsoft YaHei UI" panose="020B0503020204020204" pitchFamily="34" charset="-122"/>
                  <a:cs typeface="Times New Roman" panose="02020603050405020304" pitchFamily="18" charset="0"/>
                </a:rPr>
                <a:t>sampled questions</a:t>
              </a:r>
              <a:r>
                <a:rPr lang="zh-CN" altLang="en-US" sz="1600"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600" dirty="0">
                  <a:latin typeface="Times New Roman" panose="02020603050405020304" pitchFamily="18" charset="0"/>
                  <a:ea typeface="Microsoft YaHei UI" panose="020B0503020204020204" pitchFamily="34" charset="-122"/>
                  <a:cs typeface="Times New Roman" panose="02020603050405020304" pitchFamily="18" charset="0"/>
                </a:rPr>
                <a:t>are correct.</a:t>
              </a:r>
            </a:p>
          </p:txBody>
        </p:sp>
      </p:grpSp>
      <p:grpSp>
        <p:nvGrpSpPr>
          <p:cNvPr id="13" name="组合 12">
            <a:extLst>
              <a:ext uri="{FF2B5EF4-FFF2-40B4-BE49-F238E27FC236}">
                <a16:creationId xmlns:a16="http://schemas.microsoft.com/office/drawing/2014/main" id="{A050F4D0-8E67-459E-9439-94FE9076138A}"/>
              </a:ext>
            </a:extLst>
          </p:cNvPr>
          <p:cNvGrpSpPr/>
          <p:nvPr/>
        </p:nvGrpSpPr>
        <p:grpSpPr>
          <a:xfrm>
            <a:off x="5189913" y="947790"/>
            <a:ext cx="6822127" cy="2642500"/>
            <a:chOff x="100646" y="3555866"/>
            <a:chExt cx="5762122" cy="3024037"/>
          </a:xfrm>
        </p:grpSpPr>
        <p:grpSp>
          <p:nvGrpSpPr>
            <p:cNvPr id="15" name="组合 14">
              <a:extLst>
                <a:ext uri="{FF2B5EF4-FFF2-40B4-BE49-F238E27FC236}">
                  <a16:creationId xmlns:a16="http://schemas.microsoft.com/office/drawing/2014/main" id="{7D80A928-311B-44D2-886F-237DEFF6C17C}"/>
                </a:ext>
              </a:extLst>
            </p:cNvPr>
            <p:cNvGrpSpPr/>
            <p:nvPr/>
          </p:nvGrpSpPr>
          <p:grpSpPr>
            <a:xfrm>
              <a:off x="100646" y="3555866"/>
              <a:ext cx="5762122" cy="3024037"/>
              <a:chOff x="330030" y="3733150"/>
              <a:chExt cx="4213955" cy="3050609"/>
            </a:xfrm>
          </p:grpSpPr>
          <p:grpSp>
            <p:nvGrpSpPr>
              <p:cNvPr id="17" name="组合 16">
                <a:extLst>
                  <a:ext uri="{FF2B5EF4-FFF2-40B4-BE49-F238E27FC236}">
                    <a16:creationId xmlns:a16="http://schemas.microsoft.com/office/drawing/2014/main" id="{BDA52CBA-5E43-47CC-A7BD-C8C9B3994B24}"/>
                  </a:ext>
                </a:extLst>
              </p:cNvPr>
              <p:cNvGrpSpPr/>
              <p:nvPr/>
            </p:nvGrpSpPr>
            <p:grpSpPr>
              <a:xfrm>
                <a:off x="330030" y="3733150"/>
                <a:ext cx="4213955" cy="3003549"/>
                <a:chOff x="376931" y="4314911"/>
                <a:chExt cx="3598727" cy="3003549"/>
              </a:xfrm>
            </p:grpSpPr>
            <p:sp>
              <p:nvSpPr>
                <p:cNvPr id="19" name="矩形 23">
                  <a:extLst>
                    <a:ext uri="{FF2B5EF4-FFF2-40B4-BE49-F238E27FC236}">
                      <a16:creationId xmlns:a16="http://schemas.microsoft.com/office/drawing/2014/main" id="{C08A223D-0889-4C64-A412-B2D00E7DA9FF}"/>
                    </a:ext>
                  </a:extLst>
                </p:cNvPr>
                <p:cNvSpPr/>
                <p:nvPr/>
              </p:nvSpPr>
              <p:spPr>
                <a:xfrm>
                  <a:off x="376931" y="4314911"/>
                  <a:ext cx="3598727" cy="3003549"/>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20" name="文本框 32">
                  <a:extLst>
                    <a:ext uri="{FF2B5EF4-FFF2-40B4-BE49-F238E27FC236}">
                      <a16:creationId xmlns:a16="http://schemas.microsoft.com/office/drawing/2014/main" id="{EBD63541-DD41-4DC4-9B30-65030B5BCC85}"/>
                    </a:ext>
                  </a:extLst>
                </p:cNvPr>
                <p:cNvSpPr txBox="1"/>
                <p:nvPr/>
              </p:nvSpPr>
              <p:spPr>
                <a:xfrm>
                  <a:off x="533711" y="4474619"/>
                  <a:ext cx="2402802" cy="390841"/>
                </a:xfrm>
                <a:prstGeom prst="rect">
                  <a:avLst/>
                </a:prstGeom>
                <a:noFill/>
              </p:spPr>
              <p:txBody>
                <a:bodyPr wrap="square" rtlCol="0">
                  <a:spAutoFit/>
                </a:bodyPr>
                <a:lstStyle/>
                <a:p>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RQ2</a:t>
                  </a:r>
                  <a:r>
                    <a:rPr lang="zh-CN" altLang="en-US" sz="16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TaskKG4Q</a:t>
                  </a:r>
                  <a:r>
                    <a:rPr lang="zh-CN" altLang="en-US" sz="16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Effectiveness</a:t>
                  </a:r>
                  <a:endParaRPr lang="en-US" altLang="zh-CN" sz="1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cxnSp>
              <p:nvCxnSpPr>
                <p:cNvPr id="21" name="直接连接符 3">
                  <a:extLst>
                    <a:ext uri="{FF2B5EF4-FFF2-40B4-BE49-F238E27FC236}">
                      <a16:creationId xmlns:a16="http://schemas.microsoft.com/office/drawing/2014/main" id="{86748179-47D2-46EE-A1DA-72DA8D0059E0}"/>
                    </a:ext>
                  </a:extLst>
                </p:cNvPr>
                <p:cNvCxnSpPr>
                  <a:cxnSpLocks/>
                </p:cNvCxnSpPr>
                <p:nvPr/>
              </p:nvCxnSpPr>
              <p:spPr>
                <a:xfrm>
                  <a:off x="531771" y="4836830"/>
                  <a:ext cx="2477092" cy="0"/>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grpSp>
          <p:sp>
            <p:nvSpPr>
              <p:cNvPr id="18" name="文本框 1">
                <a:extLst>
                  <a:ext uri="{FF2B5EF4-FFF2-40B4-BE49-F238E27FC236}">
                    <a16:creationId xmlns:a16="http://schemas.microsoft.com/office/drawing/2014/main" id="{E48E2285-D88E-4F60-8E23-97AEDF328381}"/>
                  </a:ext>
                </a:extLst>
              </p:cNvPr>
              <p:cNvSpPr txBox="1"/>
              <p:nvPr/>
            </p:nvSpPr>
            <p:spPr>
              <a:xfrm>
                <a:off x="2560622" y="4403183"/>
                <a:ext cx="1983363" cy="2380576"/>
              </a:xfrm>
              <a:prstGeom prst="rect">
                <a:avLst/>
              </a:prstGeom>
              <a:noFill/>
            </p:spPr>
            <p:txBody>
              <a:bodyPr wrap="square" rtlCol="0">
                <a:spAutoFit/>
              </a:bodyPr>
              <a:lstStyle/>
              <a:p>
                <a:pPr marL="285750" indent="-285750">
                  <a:buFont typeface="Arial" panose="020B0604020202020204" pitchFamily="34" charset="0"/>
                  <a:buChar char="•"/>
                </a:pP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Design</a:t>
                </a:r>
                <a:r>
                  <a:rPr lang="en-US" altLang="zh-CN" sz="1600" dirty="0">
                    <a:latin typeface="Times New Roman" panose="02020603050405020304" pitchFamily="18" charset="0"/>
                    <a:ea typeface="Microsoft YaHei UI" panose="020B0503020204020204" pitchFamily="34" charset="-122"/>
                    <a:cs typeface="Times New Roman" panose="02020603050405020304" pitchFamily="18" charset="0"/>
                  </a:rPr>
                  <a:t>: We ask participants to formulate how-to questions for programming tasks and comparing with two baselines.</a:t>
                </a:r>
              </a:p>
              <a:p>
                <a:pPr marL="285750" indent="-285750">
                  <a:buFont typeface="Arial" panose="020B0604020202020204" pitchFamily="34" charset="0"/>
                  <a:buChar char="•"/>
                </a:pP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Result</a:t>
                </a:r>
                <a:r>
                  <a:rPr lang="en-US" altLang="zh-CN" sz="1600" dirty="0">
                    <a:latin typeface="Times New Roman" panose="02020603050405020304" pitchFamily="18" charset="0"/>
                    <a:ea typeface="Microsoft YaHei UI" panose="020B0503020204020204" pitchFamily="34" charset="-122"/>
                    <a:cs typeface="Times New Roman" panose="02020603050405020304" pitchFamily="18" charset="0"/>
                  </a:rPr>
                  <a:t>: TaskKG4Q helps developers formulate better how-to questions than Chatbot4QR or without tool support.</a:t>
                </a:r>
              </a:p>
            </p:txBody>
          </p:sp>
        </p:grpSp>
        <p:pic>
          <p:nvPicPr>
            <p:cNvPr id="16" name="图片 15">
              <a:extLst>
                <a:ext uri="{FF2B5EF4-FFF2-40B4-BE49-F238E27FC236}">
                  <a16:creationId xmlns:a16="http://schemas.microsoft.com/office/drawing/2014/main" id="{455F4761-299F-4B68-9D74-5893437DC69D}"/>
                </a:ext>
              </a:extLst>
            </p:cNvPr>
            <p:cNvPicPr>
              <a:picLocks noChangeAspect="1"/>
            </p:cNvPicPr>
            <p:nvPr/>
          </p:nvPicPr>
          <p:blipFill rotWithShape="1">
            <a:blip r:embed="rId6"/>
            <a:srcRect r="827" b="15930"/>
            <a:stretch/>
          </p:blipFill>
          <p:spPr>
            <a:xfrm>
              <a:off x="100646" y="4602622"/>
              <a:ext cx="3096543" cy="1480462"/>
            </a:xfrm>
            <a:prstGeom prst="rect">
              <a:avLst/>
            </a:prstGeom>
          </p:spPr>
        </p:pic>
      </p:grpSp>
      <p:grpSp>
        <p:nvGrpSpPr>
          <p:cNvPr id="22" name="组合 21">
            <a:extLst>
              <a:ext uri="{FF2B5EF4-FFF2-40B4-BE49-F238E27FC236}">
                <a16:creationId xmlns:a16="http://schemas.microsoft.com/office/drawing/2014/main" id="{E4426E61-079E-4D7B-B93F-9921E204C11F}"/>
              </a:ext>
            </a:extLst>
          </p:cNvPr>
          <p:cNvGrpSpPr/>
          <p:nvPr/>
        </p:nvGrpSpPr>
        <p:grpSpPr>
          <a:xfrm>
            <a:off x="363984" y="3645976"/>
            <a:ext cx="11727402" cy="2326654"/>
            <a:chOff x="994613" y="3846457"/>
            <a:chExt cx="9767175" cy="2407901"/>
          </a:xfrm>
        </p:grpSpPr>
        <p:grpSp>
          <p:nvGrpSpPr>
            <p:cNvPr id="23" name="组合 22">
              <a:extLst>
                <a:ext uri="{FF2B5EF4-FFF2-40B4-BE49-F238E27FC236}">
                  <a16:creationId xmlns:a16="http://schemas.microsoft.com/office/drawing/2014/main" id="{356A0F12-19CF-4545-AEC6-1584D0FF0487}"/>
                </a:ext>
              </a:extLst>
            </p:cNvPr>
            <p:cNvGrpSpPr/>
            <p:nvPr/>
          </p:nvGrpSpPr>
          <p:grpSpPr>
            <a:xfrm>
              <a:off x="994613" y="3846457"/>
              <a:ext cx="9767175" cy="2407901"/>
              <a:chOff x="5947348" y="3497844"/>
              <a:chExt cx="6053759" cy="2580707"/>
            </a:xfrm>
          </p:grpSpPr>
          <p:grpSp>
            <p:nvGrpSpPr>
              <p:cNvPr id="25" name="组合 24">
                <a:extLst>
                  <a:ext uri="{FF2B5EF4-FFF2-40B4-BE49-F238E27FC236}">
                    <a16:creationId xmlns:a16="http://schemas.microsoft.com/office/drawing/2014/main" id="{FA1DA3F9-649C-4B46-BB83-1AB518DE1C8C}"/>
                  </a:ext>
                </a:extLst>
              </p:cNvPr>
              <p:cNvGrpSpPr/>
              <p:nvPr/>
            </p:nvGrpSpPr>
            <p:grpSpPr>
              <a:xfrm>
                <a:off x="5947348" y="3497844"/>
                <a:ext cx="6053759" cy="2580707"/>
                <a:chOff x="4238760" y="4165257"/>
                <a:chExt cx="7551597" cy="1913322"/>
              </a:xfrm>
            </p:grpSpPr>
            <p:sp>
              <p:nvSpPr>
                <p:cNvPr id="27" name="矩形 23">
                  <a:extLst>
                    <a:ext uri="{FF2B5EF4-FFF2-40B4-BE49-F238E27FC236}">
                      <a16:creationId xmlns:a16="http://schemas.microsoft.com/office/drawing/2014/main" id="{BA86C241-CA4C-4A79-AC71-EA596C7C78F4}"/>
                    </a:ext>
                  </a:extLst>
                </p:cNvPr>
                <p:cNvSpPr/>
                <p:nvPr/>
              </p:nvSpPr>
              <p:spPr>
                <a:xfrm>
                  <a:off x="4238760" y="4165257"/>
                  <a:ext cx="7551597" cy="1913322"/>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sp>
              <p:nvSpPr>
                <p:cNvPr id="28" name="文本框 32">
                  <a:extLst>
                    <a:ext uri="{FF2B5EF4-FFF2-40B4-BE49-F238E27FC236}">
                      <a16:creationId xmlns:a16="http://schemas.microsoft.com/office/drawing/2014/main" id="{8854888E-533D-4CF6-A9B0-02AF63F71C47}"/>
                    </a:ext>
                  </a:extLst>
                </p:cNvPr>
                <p:cNvSpPr txBox="1"/>
                <p:nvPr/>
              </p:nvSpPr>
              <p:spPr>
                <a:xfrm>
                  <a:off x="4409877" y="4194185"/>
                  <a:ext cx="3463023" cy="278410"/>
                </a:xfrm>
                <a:prstGeom prst="rect">
                  <a:avLst/>
                </a:prstGeom>
                <a:noFill/>
              </p:spPr>
              <p:txBody>
                <a:bodyPr wrap="square" rtlCol="0">
                  <a:spAutoFit/>
                </a:bodyPr>
                <a:lstStyle/>
                <a:p>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RQ3 TaskKG4Q</a:t>
                  </a:r>
                  <a:r>
                    <a:rPr lang="zh-CN" altLang="en-US" sz="16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1600" b="1" dirty="0">
                      <a:latin typeface="Times New Roman" panose="02020603050405020304" pitchFamily="18" charset="0"/>
                      <a:ea typeface="Microsoft YaHei UI" panose="020B0503020204020204" pitchFamily="34" charset="-122"/>
                      <a:cs typeface="Times New Roman" panose="02020603050405020304" pitchFamily="18" charset="0"/>
                    </a:rPr>
                    <a:t>Usefulness</a:t>
                  </a:r>
                  <a:endParaRPr lang="en-US" altLang="zh-CN" sz="1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cxnSp>
              <p:nvCxnSpPr>
                <p:cNvPr id="29" name="直接连接符 3">
                  <a:extLst>
                    <a:ext uri="{FF2B5EF4-FFF2-40B4-BE49-F238E27FC236}">
                      <a16:creationId xmlns:a16="http://schemas.microsoft.com/office/drawing/2014/main" id="{576516FC-A260-4F0B-9EBF-95D28E287FB2}"/>
                    </a:ext>
                  </a:extLst>
                </p:cNvPr>
                <p:cNvCxnSpPr>
                  <a:cxnSpLocks/>
                </p:cNvCxnSpPr>
                <p:nvPr/>
              </p:nvCxnSpPr>
              <p:spPr>
                <a:xfrm>
                  <a:off x="4515591" y="4507821"/>
                  <a:ext cx="6954472" cy="3384"/>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grpSp>
          <p:sp>
            <p:nvSpPr>
              <p:cNvPr id="26" name="文本框 1">
                <a:extLst>
                  <a:ext uri="{FF2B5EF4-FFF2-40B4-BE49-F238E27FC236}">
                    <a16:creationId xmlns:a16="http://schemas.microsoft.com/office/drawing/2014/main" id="{E74C1B13-5C18-460E-A255-754908963D50}"/>
                  </a:ext>
                </a:extLst>
              </p:cNvPr>
              <p:cNvSpPr txBox="1"/>
              <p:nvPr/>
            </p:nvSpPr>
            <p:spPr>
              <a:xfrm>
                <a:off x="8093743" y="4121811"/>
                <a:ext cx="3820293" cy="1741055"/>
              </a:xfrm>
              <a:prstGeom prst="rect">
                <a:avLst/>
              </a:prstGeom>
              <a:noFill/>
            </p:spPr>
            <p:txBody>
              <a:bodyPr wrap="square" rtlCol="0">
                <a:spAutoFit/>
              </a:bodyPr>
              <a:lstStyle/>
              <a:p>
                <a:r>
                  <a:rPr lang="en-US" altLang="zh-CN" sz="1600" b="1" dirty="0">
                    <a:latin typeface="Times New Roman" panose="02020603050405020304" pitchFamily="18" charset="0"/>
                    <a:cs typeface="Times New Roman" panose="02020603050405020304" pitchFamily="18" charset="0"/>
                  </a:rPr>
                  <a:t>Design: </a:t>
                </a:r>
                <a:r>
                  <a:rPr lang="en-US" altLang="zh-CN" sz="1600" dirty="0">
                    <a:latin typeface="Times New Roman" panose="02020603050405020304" pitchFamily="18" charset="0"/>
                    <a:cs typeface="Times New Roman" panose="02020603050405020304" pitchFamily="18" charset="0"/>
                  </a:rPr>
                  <a:t>We ask participants to complete a set of programming tasks. When they need to learn how to solve a specific task, we ask them to find the specifics on SO. They did that by writing questions on their own and with the TaskKG4Q tool. We then compared the questions written with or without the tool support and assess which ones are better. </a:t>
                </a:r>
              </a:p>
              <a:p>
                <a:r>
                  <a:rPr lang="en-US" altLang="zh-CN" sz="1600" b="1" dirty="0">
                    <a:latin typeface="Times New Roman" panose="02020603050405020304" pitchFamily="18" charset="0"/>
                    <a:cs typeface="Times New Roman" panose="02020603050405020304" pitchFamily="18" charset="0"/>
                  </a:rPr>
                  <a:t>Result: </a:t>
                </a:r>
                <a:r>
                  <a:rPr lang="en-US" altLang="zh-CN" sz="1600" dirty="0">
                    <a:latin typeface="Times New Roman" panose="02020603050405020304" pitchFamily="18" charset="0"/>
                    <a:cs typeface="Times New Roman" panose="02020603050405020304" pitchFamily="18" charset="0"/>
                  </a:rPr>
                  <a:t>TaskKG4Q can help novices write better how-to questions for SO and they consider it easy to use.</a:t>
                </a:r>
              </a:p>
            </p:txBody>
          </p:sp>
        </p:grpSp>
        <p:pic>
          <p:nvPicPr>
            <p:cNvPr id="24" name="图片 23">
              <a:extLst>
                <a:ext uri="{FF2B5EF4-FFF2-40B4-BE49-F238E27FC236}">
                  <a16:creationId xmlns:a16="http://schemas.microsoft.com/office/drawing/2014/main" id="{034405EA-7C95-4ACA-879F-188646536EA9}"/>
                </a:ext>
              </a:extLst>
            </p:cNvPr>
            <p:cNvPicPr>
              <a:picLocks noChangeAspect="1"/>
            </p:cNvPicPr>
            <p:nvPr/>
          </p:nvPicPr>
          <p:blipFill rotWithShape="1">
            <a:blip r:embed="rId7"/>
            <a:srcRect r="-662" b="13217"/>
            <a:stretch/>
          </p:blipFill>
          <p:spPr>
            <a:xfrm>
              <a:off x="1112279" y="4478830"/>
              <a:ext cx="3345341" cy="1460826"/>
            </a:xfrm>
            <a:prstGeom prst="rect">
              <a:avLst/>
            </a:prstGeom>
          </p:spPr>
        </p:pic>
      </p:grpSp>
      <p:pic>
        <p:nvPicPr>
          <p:cNvPr id="5" name="音频 4">
            <a:hlinkClick r:id="" action="ppaction://media"/>
            <a:extLst>
              <a:ext uri="{FF2B5EF4-FFF2-40B4-BE49-F238E27FC236}">
                <a16:creationId xmlns:a16="http://schemas.microsoft.com/office/drawing/2014/main" id="{D913A987-11A9-4A4D-A14B-D217BCA6113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2975493871"/>
      </p:ext>
    </p:extLst>
  </p:cSld>
  <p:clrMapOvr>
    <a:masterClrMapping/>
  </p:clrMapOvr>
  <mc:AlternateContent xmlns:mc="http://schemas.openxmlformats.org/markup-compatibility/2006">
    <mc:Choice xmlns:p14="http://schemas.microsoft.com/office/powerpoint/2010/main" Requires="p14">
      <p:transition p14:dur="10" advTm="74028"/>
    </mc:Choice>
    <mc:Fallback>
      <p:transition advTm="74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grpSp>
        <p:nvGrpSpPr>
          <p:cNvPr id="30" name="组合 29">
            <a:extLst>
              <a:ext uri="{FF2B5EF4-FFF2-40B4-BE49-F238E27FC236}">
                <a16:creationId xmlns:a16="http://schemas.microsoft.com/office/drawing/2014/main" id="{5ED087AF-2A4E-46CE-9E95-070AA4D95E4C}"/>
              </a:ext>
            </a:extLst>
          </p:cNvPr>
          <p:cNvGrpSpPr/>
          <p:nvPr/>
        </p:nvGrpSpPr>
        <p:grpSpPr>
          <a:xfrm>
            <a:off x="4949227" y="1906834"/>
            <a:ext cx="3600000" cy="3600000"/>
            <a:chOff x="4337836" y="1629000"/>
            <a:chExt cx="3600000" cy="3600000"/>
          </a:xfrm>
        </p:grpSpPr>
        <p:sp>
          <p:nvSpPr>
            <p:cNvPr id="31" name="椭圆 30">
              <a:extLst>
                <a:ext uri="{FF2B5EF4-FFF2-40B4-BE49-F238E27FC236}">
                  <a16:creationId xmlns:a16="http://schemas.microsoft.com/office/drawing/2014/main" id="{43153019-F3E8-4C5F-9355-709D96B3DABC}"/>
                </a:ext>
              </a:extLst>
            </p:cNvPr>
            <p:cNvSpPr/>
            <p:nvPr/>
          </p:nvSpPr>
          <p:spPr>
            <a:xfrm>
              <a:off x="4337836" y="1629000"/>
              <a:ext cx="3600000" cy="3600000"/>
            </a:xfrm>
            <a:prstGeom prst="ellipse">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CE6AAC7-C439-4D14-A0D7-760A2B74D926}"/>
                </a:ext>
              </a:extLst>
            </p:cNvPr>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33" name="直接连接符 32">
              <a:extLst>
                <a:ext uri="{FF2B5EF4-FFF2-40B4-BE49-F238E27FC236}">
                  <a16:creationId xmlns:a16="http://schemas.microsoft.com/office/drawing/2014/main" id="{D5C697D1-2A98-460C-908F-1BB16A1BD677}"/>
                </a:ext>
              </a:extLst>
            </p:cNvPr>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DC53572-8DF8-4AEB-8AB8-B097DCAB6DD8}"/>
                </a:ext>
              </a:extLst>
            </p:cNvPr>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72ECCAE0-11CE-4871-A404-AD5D467EBF5E}"/>
                </a:ext>
              </a:extLst>
            </p:cNvPr>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6" name="图片 35">
            <a:extLst>
              <a:ext uri="{FF2B5EF4-FFF2-40B4-BE49-F238E27FC236}">
                <a16:creationId xmlns:a16="http://schemas.microsoft.com/office/drawing/2014/main" id="{0C3B5DC8-24CD-475F-8593-3E49962C832C}"/>
              </a:ext>
            </a:extLst>
          </p:cNvPr>
          <p:cNvPicPr>
            <a:picLocks noChangeAspect="1"/>
          </p:cNvPicPr>
          <p:nvPr/>
        </p:nvPicPr>
        <p:blipFill>
          <a:blip r:embed="rId5"/>
          <a:stretch>
            <a:fillRect/>
          </a:stretch>
        </p:blipFill>
        <p:spPr>
          <a:xfrm>
            <a:off x="9325524" y="3851535"/>
            <a:ext cx="1792115" cy="1792115"/>
          </a:xfrm>
          <a:prstGeom prst="rect">
            <a:avLst/>
          </a:prstGeom>
        </p:spPr>
      </p:pic>
      <p:sp>
        <p:nvSpPr>
          <p:cNvPr id="37" name="矩形 36">
            <a:extLst>
              <a:ext uri="{FF2B5EF4-FFF2-40B4-BE49-F238E27FC236}">
                <a16:creationId xmlns:a16="http://schemas.microsoft.com/office/drawing/2014/main" id="{26CB3E73-22FC-4C7A-A05D-58F86BCB90CA}"/>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8" name="图片 37">
            <a:extLst>
              <a:ext uri="{FF2B5EF4-FFF2-40B4-BE49-F238E27FC236}">
                <a16:creationId xmlns:a16="http://schemas.microsoft.com/office/drawing/2014/main" id="{956240E3-1DE1-4512-ADE9-B4C07A7E721E}"/>
              </a:ext>
            </a:extLst>
          </p:cNvPr>
          <p:cNvPicPr>
            <a:picLocks noChangeAspect="1"/>
          </p:cNvPicPr>
          <p:nvPr/>
        </p:nvPicPr>
        <p:blipFill>
          <a:blip r:embed="rId6"/>
          <a:stretch>
            <a:fillRect/>
          </a:stretch>
        </p:blipFill>
        <p:spPr>
          <a:xfrm>
            <a:off x="9325524" y="1449514"/>
            <a:ext cx="1768313" cy="1761239"/>
          </a:xfrm>
          <a:prstGeom prst="rect">
            <a:avLst/>
          </a:prstGeom>
        </p:spPr>
      </p:pic>
      <p:pic>
        <p:nvPicPr>
          <p:cNvPr id="39" name="图片 38">
            <a:extLst>
              <a:ext uri="{FF2B5EF4-FFF2-40B4-BE49-F238E27FC236}">
                <a16:creationId xmlns:a16="http://schemas.microsoft.com/office/drawing/2014/main" id="{F2AA667F-7F46-454C-BEF0-F6D8CD381A35}"/>
              </a:ext>
            </a:extLst>
          </p:cNvPr>
          <p:cNvPicPr>
            <a:picLocks noChangeAspect="1"/>
          </p:cNvPicPr>
          <p:nvPr/>
        </p:nvPicPr>
        <p:blipFill>
          <a:blip r:embed="rId7"/>
          <a:stretch>
            <a:fillRect/>
          </a:stretch>
        </p:blipFill>
        <p:spPr>
          <a:xfrm>
            <a:off x="1434102" y="1072679"/>
            <a:ext cx="2286000" cy="2857500"/>
          </a:xfrm>
          <a:prstGeom prst="rect">
            <a:avLst/>
          </a:prstGeom>
          <a:ln>
            <a:noFill/>
          </a:ln>
          <a:effectLst>
            <a:outerShdw blurRad="190500" algn="tl" rotWithShape="0">
              <a:srgbClr val="000000">
                <a:alpha val="70000"/>
              </a:srgbClr>
            </a:outerShdw>
          </a:effectLst>
        </p:spPr>
      </p:pic>
      <p:sp>
        <p:nvSpPr>
          <p:cNvPr id="40" name="矩形 39">
            <a:extLst>
              <a:ext uri="{FF2B5EF4-FFF2-40B4-BE49-F238E27FC236}">
                <a16:creationId xmlns:a16="http://schemas.microsoft.com/office/drawing/2014/main" id="{4BC7D6D0-E87B-4B8C-AA38-4F41584A29B8}"/>
              </a:ext>
            </a:extLst>
          </p:cNvPr>
          <p:cNvSpPr/>
          <p:nvPr/>
        </p:nvSpPr>
        <p:spPr>
          <a:xfrm>
            <a:off x="203626" y="5185360"/>
            <a:ext cx="4082597" cy="400110"/>
          </a:xfrm>
          <a:prstGeom prst="rect">
            <a:avLst/>
          </a:prstGeom>
        </p:spPr>
        <p:txBody>
          <a:bodyPr wrap="square">
            <a:spAutoFit/>
          </a:bodyPr>
          <a:lstStyle/>
          <a:p>
            <a:pPr algn="ctr">
              <a:spcBef>
                <a:spcPts val="3600"/>
              </a:spcBef>
            </a:pP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Email:</a:t>
            </a:r>
            <a:r>
              <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hlinkClick r:id="rId8"/>
              </a:rPr>
              <a:t>liumingwei@fudan.edu.cn</a:t>
            </a:r>
            <a:endPar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42" name="矩形 41">
            <a:extLst>
              <a:ext uri="{FF2B5EF4-FFF2-40B4-BE49-F238E27FC236}">
                <a16:creationId xmlns:a16="http://schemas.microsoft.com/office/drawing/2014/main" id="{A71E4D89-6FDB-4F83-9117-074AB82F2093}"/>
              </a:ext>
            </a:extLst>
          </p:cNvPr>
          <p:cNvSpPr/>
          <p:nvPr/>
        </p:nvSpPr>
        <p:spPr>
          <a:xfrm>
            <a:off x="-200376" y="5643650"/>
            <a:ext cx="5198110" cy="400110"/>
          </a:xfrm>
          <a:prstGeom prst="rect">
            <a:avLst/>
          </a:prstGeom>
        </p:spPr>
        <p:txBody>
          <a:bodyPr wrap="square">
            <a:spAutoFit/>
          </a:bodyPr>
          <a:lstStyle/>
          <a:p>
            <a:pPr algn="ctr">
              <a:spcBef>
                <a:spcPts val="3600"/>
              </a:spcBef>
            </a:pP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Homepage:</a:t>
            </a:r>
            <a:r>
              <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https://mingwei-liu.github.io/</a:t>
            </a:r>
          </a:p>
        </p:txBody>
      </p:sp>
      <p:sp>
        <p:nvSpPr>
          <p:cNvPr id="44" name="文本框 43">
            <a:extLst>
              <a:ext uri="{FF2B5EF4-FFF2-40B4-BE49-F238E27FC236}">
                <a16:creationId xmlns:a16="http://schemas.microsoft.com/office/drawing/2014/main" id="{20834F62-11ED-4888-B7FC-2A0C282F613D}"/>
              </a:ext>
            </a:extLst>
          </p:cNvPr>
          <p:cNvSpPr txBox="1"/>
          <p:nvPr/>
        </p:nvSpPr>
        <p:spPr>
          <a:xfrm>
            <a:off x="-32069" y="3989437"/>
            <a:ext cx="5118579" cy="1138773"/>
          </a:xfrm>
          <a:prstGeom prst="rect">
            <a:avLst/>
          </a:prstGeom>
          <a:no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Postdoc at Software Engineering Lab, </a:t>
            </a:r>
          </a:p>
          <a:p>
            <a:pPr algn="ctr"/>
            <a:r>
              <a:rPr lang="en-US" altLang="zh-CN" sz="2000" b="1" dirty="0">
                <a:latin typeface="Times New Roman" panose="02020603050405020304" pitchFamily="18" charset="0"/>
                <a:cs typeface="Times New Roman" panose="02020603050405020304" pitchFamily="18" charset="0"/>
              </a:rPr>
              <a:t>Fudan University</a:t>
            </a:r>
            <a:br>
              <a:rPr lang="en-US" altLang="zh-CN" sz="3600" b="1" dirty="0">
                <a:latin typeface="Times New Roman" panose="02020603050405020304" pitchFamily="18" charset="0"/>
                <a:cs typeface="Times New Roman" panose="02020603050405020304" pitchFamily="18" charset="0"/>
              </a:rPr>
            </a:br>
            <a:r>
              <a:rPr lang="zh-CN" altLang="en-US" sz="2800" b="1" dirty="0">
                <a:solidFill>
                  <a:srgbClr val="FF0000"/>
                </a:solidFill>
                <a:latin typeface="Times New Roman" panose="02020603050405020304" pitchFamily="18" charset="0"/>
                <a:cs typeface="Times New Roman" panose="02020603050405020304" pitchFamily="18" charset="0"/>
              </a:rPr>
              <a:t>Any job opportunity is welcome!</a:t>
            </a:r>
          </a:p>
        </p:txBody>
      </p:sp>
      <p:pic>
        <p:nvPicPr>
          <p:cNvPr id="5" name="音频 4">
            <a:hlinkClick r:id="" action="ppaction://media"/>
            <a:extLst>
              <a:ext uri="{FF2B5EF4-FFF2-40B4-BE49-F238E27FC236}">
                <a16:creationId xmlns:a16="http://schemas.microsoft.com/office/drawing/2014/main" id="{F43A2342-36E1-4068-A015-8509762BC5D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1903460187"/>
      </p:ext>
    </p:extLst>
  </p:cSld>
  <p:clrMapOvr>
    <a:masterClrMapping/>
  </p:clrMapOvr>
  <mc:AlternateContent xmlns:mc="http://schemas.openxmlformats.org/markup-compatibility/2006">
    <mc:Choice xmlns:p14="http://schemas.microsoft.com/office/powerpoint/2010/main" Requires="p14">
      <p:transition p14:dur="10" advTm="8186"/>
    </mc:Choice>
    <mc:Fallback>
      <p:transition advTm="8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Background: How-to Question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nvGrpSpPr>
          <p:cNvPr id="6" name="组合 5">
            <a:extLst>
              <a:ext uri="{FF2B5EF4-FFF2-40B4-BE49-F238E27FC236}">
                <a16:creationId xmlns:a16="http://schemas.microsoft.com/office/drawing/2014/main" id="{F273D662-8083-404E-9D09-23CD31184546}"/>
              </a:ext>
            </a:extLst>
          </p:cNvPr>
          <p:cNvGrpSpPr/>
          <p:nvPr/>
        </p:nvGrpSpPr>
        <p:grpSpPr>
          <a:xfrm>
            <a:off x="29391" y="869122"/>
            <a:ext cx="2374485" cy="2731329"/>
            <a:chOff x="29391" y="869122"/>
            <a:chExt cx="2374485" cy="2731329"/>
          </a:xfrm>
        </p:grpSpPr>
        <p:sp>
          <p:nvSpPr>
            <p:cNvPr id="24" name="椭圆 23">
              <a:extLst>
                <a:ext uri="{FF2B5EF4-FFF2-40B4-BE49-F238E27FC236}">
                  <a16:creationId xmlns:a16="http://schemas.microsoft.com/office/drawing/2014/main" id="{643FAD54-0B0F-4EA1-B4F1-2E178137E425}"/>
                </a:ext>
              </a:extLst>
            </p:cNvPr>
            <p:cNvSpPr/>
            <p:nvPr/>
          </p:nvSpPr>
          <p:spPr>
            <a:xfrm>
              <a:off x="29391" y="2735063"/>
              <a:ext cx="1556899" cy="865388"/>
            </a:xfrm>
            <a:prstGeom prst="ellipse">
              <a:avLst/>
            </a:prstGeom>
            <a:solidFill>
              <a:srgbClr val="50C1BC"/>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bg1"/>
                  </a:solidFill>
                  <a:latin typeface="Times New Roman" panose="02020603050405020304" pitchFamily="18" charset="0"/>
                  <a:cs typeface="Times New Roman" panose="02020603050405020304" pitchFamily="18" charset="0"/>
                </a:rPr>
                <a:t>Search Engine</a:t>
              </a:r>
              <a:endParaRPr lang="zh-CN" altLang="en-US" sz="2200" b="1"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5A486EA4-3855-4D0F-BA95-0452013885E7}"/>
                </a:ext>
              </a:extLst>
            </p:cNvPr>
            <p:cNvGrpSpPr/>
            <p:nvPr/>
          </p:nvGrpSpPr>
          <p:grpSpPr>
            <a:xfrm>
              <a:off x="303015" y="869122"/>
              <a:ext cx="2100861" cy="2074042"/>
              <a:chOff x="449734" y="983746"/>
              <a:chExt cx="2100861" cy="2074042"/>
            </a:xfrm>
          </p:grpSpPr>
          <p:pic>
            <p:nvPicPr>
              <p:cNvPr id="10" name="图片 9">
                <a:extLst>
                  <a:ext uri="{FF2B5EF4-FFF2-40B4-BE49-F238E27FC236}">
                    <a16:creationId xmlns:a16="http://schemas.microsoft.com/office/drawing/2014/main" id="{EE38C5A8-F1E3-4E95-BF80-BAB80C4AE37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780" y="1022477"/>
                <a:ext cx="2090815" cy="2035311"/>
              </a:xfrm>
              <a:prstGeom prst="rect">
                <a:avLst/>
              </a:prstGeom>
            </p:spPr>
          </p:pic>
          <p:sp>
            <p:nvSpPr>
              <p:cNvPr id="16" name="椭圆 15">
                <a:extLst>
                  <a:ext uri="{FF2B5EF4-FFF2-40B4-BE49-F238E27FC236}">
                    <a16:creationId xmlns:a16="http://schemas.microsoft.com/office/drawing/2014/main" id="{1B9CEF31-A43C-4463-ABBF-859A54A38171}"/>
                  </a:ext>
                </a:extLst>
              </p:cNvPr>
              <p:cNvSpPr/>
              <p:nvPr/>
            </p:nvSpPr>
            <p:spPr>
              <a:xfrm>
                <a:off x="449734" y="983746"/>
                <a:ext cx="2090815" cy="2035311"/>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grpSp>
        <p:nvGrpSpPr>
          <p:cNvPr id="13" name="组合 12">
            <a:extLst>
              <a:ext uri="{FF2B5EF4-FFF2-40B4-BE49-F238E27FC236}">
                <a16:creationId xmlns:a16="http://schemas.microsoft.com/office/drawing/2014/main" id="{E68A71E1-72AF-41D5-823E-F36B0D6438E6}"/>
              </a:ext>
            </a:extLst>
          </p:cNvPr>
          <p:cNvGrpSpPr/>
          <p:nvPr/>
        </p:nvGrpSpPr>
        <p:grpSpPr>
          <a:xfrm>
            <a:off x="4233859" y="2211590"/>
            <a:ext cx="3000375" cy="3080077"/>
            <a:chOff x="4233859" y="2211590"/>
            <a:chExt cx="3000375" cy="3080077"/>
          </a:xfrm>
        </p:grpSpPr>
        <p:sp>
          <p:nvSpPr>
            <p:cNvPr id="25" name="椭圆 24">
              <a:extLst>
                <a:ext uri="{FF2B5EF4-FFF2-40B4-BE49-F238E27FC236}">
                  <a16:creationId xmlns:a16="http://schemas.microsoft.com/office/drawing/2014/main" id="{0F56A235-D0B4-4AA4-8CAE-C306B82C31A7}"/>
                </a:ext>
              </a:extLst>
            </p:cNvPr>
            <p:cNvSpPr/>
            <p:nvPr/>
          </p:nvSpPr>
          <p:spPr>
            <a:xfrm>
              <a:off x="4233859" y="4509441"/>
              <a:ext cx="3000375" cy="782226"/>
            </a:xfrm>
            <a:prstGeom prst="ellipse">
              <a:avLst/>
            </a:prstGeom>
            <a:solidFill>
              <a:srgbClr val="E2695B"/>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bg1"/>
                  </a:solidFill>
                  <a:latin typeface="Times New Roman" panose="02020603050405020304" pitchFamily="18" charset="0"/>
                  <a:cs typeface="Times New Roman" panose="02020603050405020304" pitchFamily="18" charset="0"/>
                </a:rPr>
                <a:t>Technical QA</a:t>
              </a:r>
            </a:p>
            <a:p>
              <a:pPr algn="ctr"/>
              <a:r>
                <a:rPr lang="en-US" altLang="zh-CN" sz="2200" b="1" dirty="0">
                  <a:solidFill>
                    <a:schemeClr val="bg1"/>
                  </a:solidFill>
                  <a:latin typeface="Times New Roman" panose="02020603050405020304" pitchFamily="18" charset="0"/>
                  <a:cs typeface="Times New Roman" panose="02020603050405020304" pitchFamily="18" charset="0"/>
                </a:rPr>
                <a:t>Site</a:t>
              </a:r>
              <a:endParaRPr lang="zh-CN" altLang="en-US" sz="2200" b="1" dirty="0">
                <a:solidFill>
                  <a:schemeClr val="bg1"/>
                </a:solidFill>
                <a:latin typeface="Times New Roman" panose="02020603050405020304" pitchFamily="18" charset="0"/>
                <a:cs typeface="Times New Roman" panose="02020603050405020304" pitchFamily="18" charset="0"/>
              </a:endParaRPr>
            </a:p>
          </p:txBody>
        </p:sp>
        <p:grpSp>
          <p:nvGrpSpPr>
            <p:cNvPr id="3" name="组合 2">
              <a:extLst>
                <a:ext uri="{FF2B5EF4-FFF2-40B4-BE49-F238E27FC236}">
                  <a16:creationId xmlns:a16="http://schemas.microsoft.com/office/drawing/2014/main" id="{1D8235C7-364C-41FC-8D5C-13AB11DE67DF}"/>
                </a:ext>
              </a:extLst>
            </p:cNvPr>
            <p:cNvGrpSpPr/>
            <p:nvPr/>
          </p:nvGrpSpPr>
          <p:grpSpPr>
            <a:xfrm>
              <a:off x="4814417" y="2211590"/>
              <a:ext cx="2419817" cy="2381120"/>
              <a:chOff x="5300367" y="818318"/>
              <a:chExt cx="2594385" cy="2610682"/>
            </a:xfrm>
          </p:grpSpPr>
          <p:pic>
            <p:nvPicPr>
              <p:cNvPr id="5" name="图片 4">
                <a:extLst>
                  <a:ext uri="{FF2B5EF4-FFF2-40B4-BE49-F238E27FC236}">
                    <a16:creationId xmlns:a16="http://schemas.microsoft.com/office/drawing/2014/main" id="{DF2BD952-DC6B-49A6-BC38-3113BAD6DD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00367" y="834615"/>
                <a:ext cx="2594385" cy="2594385"/>
              </a:xfrm>
              <a:prstGeom prst="rect">
                <a:avLst/>
              </a:prstGeom>
            </p:spPr>
          </p:pic>
          <p:sp>
            <p:nvSpPr>
              <p:cNvPr id="23" name="椭圆 22">
                <a:extLst>
                  <a:ext uri="{FF2B5EF4-FFF2-40B4-BE49-F238E27FC236}">
                    <a16:creationId xmlns:a16="http://schemas.microsoft.com/office/drawing/2014/main" id="{B35E920E-93CF-42BC-A621-68268F7BF297}"/>
                  </a:ext>
                </a:extLst>
              </p:cNvPr>
              <p:cNvSpPr/>
              <p:nvPr/>
            </p:nvSpPr>
            <p:spPr>
              <a:xfrm>
                <a:off x="5300367" y="818318"/>
                <a:ext cx="2594385" cy="2594385"/>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pic>
        <p:nvPicPr>
          <p:cNvPr id="20" name="Picture 6" descr="how-to">
            <a:extLst>
              <a:ext uri="{FF2B5EF4-FFF2-40B4-BE49-F238E27FC236}">
                <a16:creationId xmlns:a16="http://schemas.microsoft.com/office/drawing/2014/main" id="{95402043-2A3F-4099-A88B-7516C5AECF5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0388" r="31456" b="-1772"/>
          <a:stretch/>
        </p:blipFill>
        <p:spPr bwMode="auto">
          <a:xfrm>
            <a:off x="2919047" y="2226453"/>
            <a:ext cx="1785414" cy="229958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组合 10">
            <a:extLst>
              <a:ext uri="{FF2B5EF4-FFF2-40B4-BE49-F238E27FC236}">
                <a16:creationId xmlns:a16="http://schemas.microsoft.com/office/drawing/2014/main" id="{3AB92525-41F0-41B2-8A81-8B6D90F889E8}"/>
              </a:ext>
            </a:extLst>
          </p:cNvPr>
          <p:cNvGrpSpPr/>
          <p:nvPr/>
        </p:nvGrpSpPr>
        <p:grpSpPr>
          <a:xfrm>
            <a:off x="257722" y="3619501"/>
            <a:ext cx="4143568" cy="2414318"/>
            <a:chOff x="257722" y="3619501"/>
            <a:chExt cx="4143568" cy="2414318"/>
          </a:xfrm>
        </p:grpSpPr>
        <p:sp>
          <p:nvSpPr>
            <p:cNvPr id="26" name="椭圆 25">
              <a:extLst>
                <a:ext uri="{FF2B5EF4-FFF2-40B4-BE49-F238E27FC236}">
                  <a16:creationId xmlns:a16="http://schemas.microsoft.com/office/drawing/2014/main" id="{ACB7617F-B226-411E-BD65-41FF09209975}"/>
                </a:ext>
              </a:extLst>
            </p:cNvPr>
            <p:cNvSpPr/>
            <p:nvPr/>
          </p:nvSpPr>
          <p:spPr>
            <a:xfrm>
              <a:off x="2180956" y="4823591"/>
              <a:ext cx="2220334" cy="1174705"/>
            </a:xfrm>
            <a:prstGeom prst="ellipse">
              <a:avLst/>
            </a:prstGeom>
            <a:solidFill>
              <a:srgbClr val="82B2BB"/>
            </a:solid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bg1"/>
                  </a:solidFill>
                  <a:latin typeface="Times New Roman" panose="02020603050405020304" pitchFamily="18" charset="0"/>
                  <a:cs typeface="Times New Roman" panose="02020603050405020304" pitchFamily="18" charset="0"/>
                </a:rPr>
                <a:t>Interactive QA System</a:t>
              </a:r>
              <a:endParaRPr lang="zh-CN" altLang="en-US" sz="2200" b="1" dirty="0">
                <a:solidFill>
                  <a:schemeClr val="bg1"/>
                </a:solidFill>
                <a:latin typeface="Times New Roman" panose="02020603050405020304" pitchFamily="18" charset="0"/>
                <a:cs typeface="Times New Roman" panose="02020603050405020304" pitchFamily="18" charset="0"/>
              </a:endParaRPr>
            </a:p>
          </p:txBody>
        </p:sp>
        <p:grpSp>
          <p:nvGrpSpPr>
            <p:cNvPr id="4" name="组合 3">
              <a:extLst>
                <a:ext uri="{FF2B5EF4-FFF2-40B4-BE49-F238E27FC236}">
                  <a16:creationId xmlns:a16="http://schemas.microsoft.com/office/drawing/2014/main" id="{2DFD2A20-7EDB-44B2-B98B-80150D2A5EDC}"/>
                </a:ext>
              </a:extLst>
            </p:cNvPr>
            <p:cNvGrpSpPr/>
            <p:nvPr/>
          </p:nvGrpSpPr>
          <p:grpSpPr>
            <a:xfrm>
              <a:off x="257722" y="3619501"/>
              <a:ext cx="2403920" cy="2414318"/>
              <a:chOff x="95797" y="3435469"/>
              <a:chExt cx="2403920" cy="2414318"/>
            </a:xfrm>
          </p:grpSpPr>
          <p:pic>
            <p:nvPicPr>
              <p:cNvPr id="7" name="图片 6">
                <a:extLst>
                  <a:ext uri="{FF2B5EF4-FFF2-40B4-BE49-F238E27FC236}">
                    <a16:creationId xmlns:a16="http://schemas.microsoft.com/office/drawing/2014/main" id="{B61A790C-86F3-4FC0-9FE1-9E1FEF982B2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797" y="3435469"/>
                <a:ext cx="2403920" cy="2403920"/>
              </a:xfrm>
              <a:prstGeom prst="rect">
                <a:avLst/>
              </a:prstGeom>
            </p:spPr>
          </p:pic>
          <p:sp>
            <p:nvSpPr>
              <p:cNvPr id="22" name="椭圆 21">
                <a:extLst>
                  <a:ext uri="{FF2B5EF4-FFF2-40B4-BE49-F238E27FC236}">
                    <a16:creationId xmlns:a16="http://schemas.microsoft.com/office/drawing/2014/main" id="{C7CCF90E-FE3D-4A54-A9B6-CB6335C33149}"/>
                  </a:ext>
                </a:extLst>
              </p:cNvPr>
              <p:cNvSpPr/>
              <p:nvPr/>
            </p:nvSpPr>
            <p:spPr>
              <a:xfrm>
                <a:off x="95797" y="3445867"/>
                <a:ext cx="2403920" cy="2403920"/>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9" name="图片 28">
            <a:extLst>
              <a:ext uri="{FF2B5EF4-FFF2-40B4-BE49-F238E27FC236}">
                <a16:creationId xmlns:a16="http://schemas.microsoft.com/office/drawing/2014/main" id="{4F5F44AE-0FDD-4CDA-B961-489DD83DDE6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38364" y="1744479"/>
            <a:ext cx="3390989" cy="419111"/>
          </a:xfrm>
          <a:prstGeom prst="rect">
            <a:avLst/>
          </a:prstGeom>
          <a:ln>
            <a:solidFill>
              <a:schemeClr val="tx1"/>
            </a:solidFill>
          </a:ln>
        </p:spPr>
      </p:pic>
      <p:sp>
        <p:nvSpPr>
          <p:cNvPr id="30" name="矩形 29">
            <a:extLst>
              <a:ext uri="{FF2B5EF4-FFF2-40B4-BE49-F238E27FC236}">
                <a16:creationId xmlns:a16="http://schemas.microsoft.com/office/drawing/2014/main" id="{BB5027CB-EC7D-456C-B8EA-7EA8F82F107E}"/>
              </a:ext>
            </a:extLst>
          </p:cNvPr>
          <p:cNvSpPr/>
          <p:nvPr/>
        </p:nvSpPr>
        <p:spPr>
          <a:xfrm>
            <a:off x="3194576" y="820931"/>
            <a:ext cx="6519627" cy="810478"/>
          </a:xfrm>
          <a:prstGeom prst="rect">
            <a:avLst/>
          </a:prstGeom>
          <a:solidFill>
            <a:schemeClr val="accent1">
              <a:lumMod val="40000"/>
              <a:lumOff val="60000"/>
            </a:schemeClr>
          </a:solidFill>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Developers often ask how-to questions for instructions in software development</a:t>
            </a:r>
          </a:p>
        </p:txBody>
      </p:sp>
      <p:pic>
        <p:nvPicPr>
          <p:cNvPr id="32" name="图片 31">
            <a:extLst>
              <a:ext uri="{FF2B5EF4-FFF2-40B4-BE49-F238E27FC236}">
                <a16:creationId xmlns:a16="http://schemas.microsoft.com/office/drawing/2014/main" id="{3EE87A4E-72CC-4468-A9E3-7442113DE3A5}"/>
              </a:ext>
            </a:extLst>
          </p:cNvPr>
          <p:cNvPicPr>
            <a:picLocks noChangeAspect="1"/>
          </p:cNvPicPr>
          <p:nvPr/>
        </p:nvPicPr>
        <p:blipFill>
          <a:blip r:embed="rId11"/>
          <a:stretch>
            <a:fillRect/>
          </a:stretch>
        </p:blipFill>
        <p:spPr>
          <a:xfrm>
            <a:off x="7446215" y="1886777"/>
            <a:ext cx="4488063" cy="35682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3" name="图片 32">
            <a:extLst>
              <a:ext uri="{FF2B5EF4-FFF2-40B4-BE49-F238E27FC236}">
                <a16:creationId xmlns:a16="http://schemas.microsoft.com/office/drawing/2014/main" id="{ED194FAE-9690-4052-8230-AA7C0A8E7DDC}"/>
              </a:ext>
            </a:extLst>
          </p:cNvPr>
          <p:cNvPicPr>
            <a:picLocks noChangeAspect="1"/>
          </p:cNvPicPr>
          <p:nvPr/>
        </p:nvPicPr>
        <p:blipFill>
          <a:blip r:embed="rId12"/>
          <a:stretch>
            <a:fillRect/>
          </a:stretch>
        </p:blipFill>
        <p:spPr>
          <a:xfrm>
            <a:off x="7898450" y="1628229"/>
            <a:ext cx="3583592" cy="4454603"/>
          </a:xfrm>
          <a:prstGeom prst="rect">
            <a:avLst/>
          </a:prstGeom>
        </p:spPr>
      </p:pic>
      <p:grpSp>
        <p:nvGrpSpPr>
          <p:cNvPr id="38" name="组合 37">
            <a:extLst>
              <a:ext uri="{FF2B5EF4-FFF2-40B4-BE49-F238E27FC236}">
                <a16:creationId xmlns:a16="http://schemas.microsoft.com/office/drawing/2014/main" id="{2D0651E3-CD3F-463A-9829-E99402FCA1FA}"/>
              </a:ext>
            </a:extLst>
          </p:cNvPr>
          <p:cNvGrpSpPr/>
          <p:nvPr/>
        </p:nvGrpSpPr>
        <p:grpSpPr>
          <a:xfrm>
            <a:off x="7361258" y="1697550"/>
            <a:ext cx="4558868" cy="4400339"/>
            <a:chOff x="11061747" y="704918"/>
            <a:chExt cx="5511753" cy="5196041"/>
          </a:xfrm>
        </p:grpSpPr>
        <p:pic>
          <p:nvPicPr>
            <p:cNvPr id="39" name="图片 38">
              <a:extLst>
                <a:ext uri="{FF2B5EF4-FFF2-40B4-BE49-F238E27FC236}">
                  <a16:creationId xmlns:a16="http://schemas.microsoft.com/office/drawing/2014/main" id="{1F574A9A-2F71-4E8D-8C7B-DB75C4CBC680}"/>
                </a:ext>
              </a:extLst>
            </p:cNvPr>
            <p:cNvPicPr>
              <a:picLocks noChangeAspect="1"/>
            </p:cNvPicPr>
            <p:nvPr/>
          </p:nvPicPr>
          <p:blipFill rotWithShape="1">
            <a:blip r:embed="rId13"/>
            <a:srcRect l="3156" t="-99" r="7513"/>
            <a:stretch/>
          </p:blipFill>
          <p:spPr>
            <a:xfrm>
              <a:off x="11239500" y="1181101"/>
              <a:ext cx="5334000" cy="4719858"/>
            </a:xfrm>
            <a:prstGeom prst="rect">
              <a:avLst/>
            </a:prstGeom>
          </p:spPr>
        </p:pic>
        <p:pic>
          <p:nvPicPr>
            <p:cNvPr id="40" name="图片 39">
              <a:extLst>
                <a:ext uri="{FF2B5EF4-FFF2-40B4-BE49-F238E27FC236}">
                  <a16:creationId xmlns:a16="http://schemas.microsoft.com/office/drawing/2014/main" id="{75F7E842-0ACD-43DC-9CF9-C248F719CFC3}"/>
                </a:ext>
              </a:extLst>
            </p:cNvPr>
            <p:cNvPicPr>
              <a:picLocks noChangeAspect="1"/>
            </p:cNvPicPr>
            <p:nvPr/>
          </p:nvPicPr>
          <p:blipFill rotWithShape="1">
            <a:blip r:embed="rId14"/>
            <a:srcRect l="-1" r="54793" b="-5226"/>
            <a:stretch/>
          </p:blipFill>
          <p:spPr>
            <a:xfrm>
              <a:off x="11061747" y="704918"/>
              <a:ext cx="5511753" cy="523221"/>
            </a:xfrm>
            <a:prstGeom prst="rect">
              <a:avLst/>
            </a:prstGeom>
          </p:spPr>
        </p:pic>
      </p:grpSp>
      <p:grpSp>
        <p:nvGrpSpPr>
          <p:cNvPr id="41" name="组合 40">
            <a:extLst>
              <a:ext uri="{FF2B5EF4-FFF2-40B4-BE49-F238E27FC236}">
                <a16:creationId xmlns:a16="http://schemas.microsoft.com/office/drawing/2014/main" id="{15617F87-BB5B-4A1C-888B-9FEDE3530D36}"/>
              </a:ext>
            </a:extLst>
          </p:cNvPr>
          <p:cNvGrpSpPr/>
          <p:nvPr/>
        </p:nvGrpSpPr>
        <p:grpSpPr>
          <a:xfrm>
            <a:off x="8436245" y="2625725"/>
            <a:ext cx="1606550" cy="1606550"/>
            <a:chOff x="10817084" y="2151569"/>
            <a:chExt cx="1606550" cy="1606550"/>
          </a:xfrm>
        </p:grpSpPr>
        <p:sp>
          <p:nvSpPr>
            <p:cNvPr id="42" name="空心弧 7">
              <a:extLst>
                <a:ext uri="{FF2B5EF4-FFF2-40B4-BE49-F238E27FC236}">
                  <a16:creationId xmlns:a16="http://schemas.microsoft.com/office/drawing/2014/main" id="{D16BD630-D7DF-490B-9DA5-7205FBAEC748}"/>
                </a:ext>
              </a:extLst>
            </p:cNvPr>
            <p:cNvSpPr/>
            <p:nvPr/>
          </p:nvSpPr>
          <p:spPr>
            <a:xfrm rot="3077973">
              <a:off x="10817084" y="2151569"/>
              <a:ext cx="1606550" cy="1606550"/>
            </a:xfrm>
            <a:custGeom>
              <a:avLst/>
              <a:gdLst/>
              <a:ahLst/>
              <a:cxnLst>
                <a:cxn ang="0">
                  <a:pos x="106079" y="404315"/>
                </a:cxn>
                <a:cxn ang="0">
                  <a:pos x="1009685" y="26973"/>
                </a:cxn>
                <a:cxn ang="0">
                  <a:pos x="1606549" y="803276"/>
                </a:cxn>
                <a:cxn ang="0">
                  <a:pos x="1390196" y="803275"/>
                </a:cxn>
                <a:cxn ang="0">
                  <a:pos x="954091" y="236062"/>
                </a:cxn>
                <a:cxn ang="0">
                  <a:pos x="293862" y="511772"/>
                </a:cxn>
                <a:cxn ang="0">
                  <a:pos x="106079" y="404315"/>
                </a:cxn>
              </a:cxnLst>
              <a:rect l="0" t="0" r="0" b="0"/>
              <a:pathLst>
                <a:path w="1606572" h="1606572">
                  <a:moveTo>
                    <a:pt x="106080" y="404321"/>
                  </a:moveTo>
                  <a:cubicBezTo>
                    <a:pt x="286939" y="88263"/>
                    <a:pt x="657780" y="-66599"/>
                    <a:pt x="1009699" y="26973"/>
                  </a:cubicBezTo>
                  <a:cubicBezTo>
                    <a:pt x="1361618" y="120545"/>
                    <a:pt x="1606572" y="439140"/>
                    <a:pt x="1606571" y="803287"/>
                  </a:cubicBezTo>
                  <a:lnTo>
                    <a:pt x="1390215" y="803286"/>
                  </a:lnTo>
                  <a:cubicBezTo>
                    <a:pt x="1390215" y="537219"/>
                    <a:pt x="1211237" y="304434"/>
                    <a:pt x="954104" y="236065"/>
                  </a:cubicBezTo>
                  <a:cubicBezTo>
                    <a:pt x="696971" y="167696"/>
                    <a:pt x="426012" y="280848"/>
                    <a:pt x="293866" y="511779"/>
                  </a:cubicBezTo>
                  <a:lnTo>
                    <a:pt x="106080" y="404321"/>
                  </a:lnTo>
                  <a:close/>
                </a:path>
              </a:pathLst>
            </a:custGeom>
            <a:solidFill>
              <a:srgbClr val="404040">
                <a:alpha val="100000"/>
              </a:srgbClr>
            </a:solidFill>
            <a:ln w="9525">
              <a:noFill/>
            </a:ln>
          </p:spPr>
          <p:txBody>
            <a:bodyPr/>
            <a:lstStyle/>
            <a:p>
              <a:endParaRPr lang="zh-CN" altLang="en-US"/>
            </a:p>
          </p:txBody>
        </p:sp>
        <p:sp>
          <p:nvSpPr>
            <p:cNvPr id="44" name="文本框 15">
              <a:extLst>
                <a:ext uri="{FF2B5EF4-FFF2-40B4-BE49-F238E27FC236}">
                  <a16:creationId xmlns:a16="http://schemas.microsoft.com/office/drawing/2014/main" id="{268F7BA2-486F-4CC5-9182-B889C23F6D5C}"/>
                </a:ext>
              </a:extLst>
            </p:cNvPr>
            <p:cNvSpPr txBox="1"/>
            <p:nvPr/>
          </p:nvSpPr>
          <p:spPr>
            <a:xfrm>
              <a:off x="11228247" y="2646869"/>
              <a:ext cx="785812" cy="461963"/>
            </a:xfrm>
            <a:prstGeom prst="rect">
              <a:avLst/>
            </a:prstGeom>
            <a:noFill/>
            <a:ln w="9525">
              <a:noFill/>
            </a:ln>
          </p:spPr>
          <p:txBody>
            <a:bodyPr>
              <a:spAutoFit/>
            </a:bodyPr>
            <a:lstStyle/>
            <a:p>
              <a:pPr eaLnBrk="1" hangingPunct="1"/>
              <a:r>
                <a:rPr lang="en-US" altLang="zh-CN" sz="2400" b="1" dirty="0">
                  <a:latin typeface="Calibri" panose="020F0502020204030204" pitchFamily="34" charset="0"/>
                </a:rPr>
                <a:t>39%</a:t>
              </a:r>
              <a:endParaRPr lang="zh-CN" altLang="en-US" sz="2400" b="1" dirty="0">
                <a:latin typeface="Calibri" panose="020F0502020204030204" pitchFamily="34" charset="0"/>
              </a:endParaRPr>
            </a:p>
          </p:txBody>
        </p:sp>
      </p:grpSp>
      <p:sp>
        <p:nvSpPr>
          <p:cNvPr id="45" name="矩形 44">
            <a:extLst>
              <a:ext uri="{FF2B5EF4-FFF2-40B4-BE49-F238E27FC236}">
                <a16:creationId xmlns:a16="http://schemas.microsoft.com/office/drawing/2014/main" id="{8ADF3262-CFB6-4EC9-BD4D-013E70DDD5D8}"/>
              </a:ext>
            </a:extLst>
          </p:cNvPr>
          <p:cNvSpPr/>
          <p:nvPr/>
        </p:nvSpPr>
        <p:spPr>
          <a:xfrm>
            <a:off x="7344190" y="4281410"/>
            <a:ext cx="4780834" cy="1169551"/>
          </a:xfrm>
          <a:custGeom>
            <a:avLst/>
            <a:gdLst>
              <a:gd name="connsiteX0" fmla="*/ 0 w 4780834"/>
              <a:gd name="connsiteY0" fmla="*/ 0 h 1169551"/>
              <a:gd name="connsiteX1" fmla="*/ 549796 w 4780834"/>
              <a:gd name="connsiteY1" fmla="*/ 0 h 1169551"/>
              <a:gd name="connsiteX2" fmla="*/ 1051783 w 4780834"/>
              <a:gd name="connsiteY2" fmla="*/ 0 h 1169551"/>
              <a:gd name="connsiteX3" fmla="*/ 1505963 w 4780834"/>
              <a:gd name="connsiteY3" fmla="*/ 0 h 1169551"/>
              <a:gd name="connsiteX4" fmla="*/ 1960142 w 4780834"/>
              <a:gd name="connsiteY4" fmla="*/ 0 h 1169551"/>
              <a:gd name="connsiteX5" fmla="*/ 2605555 w 4780834"/>
              <a:gd name="connsiteY5" fmla="*/ 0 h 1169551"/>
              <a:gd name="connsiteX6" fmla="*/ 3107542 w 4780834"/>
              <a:gd name="connsiteY6" fmla="*/ 0 h 1169551"/>
              <a:gd name="connsiteX7" fmla="*/ 3800763 w 4780834"/>
              <a:gd name="connsiteY7" fmla="*/ 0 h 1169551"/>
              <a:gd name="connsiteX8" fmla="*/ 4780834 w 4780834"/>
              <a:gd name="connsiteY8" fmla="*/ 0 h 1169551"/>
              <a:gd name="connsiteX9" fmla="*/ 4780834 w 4780834"/>
              <a:gd name="connsiteY9" fmla="*/ 549689 h 1169551"/>
              <a:gd name="connsiteX10" fmla="*/ 4780834 w 4780834"/>
              <a:gd name="connsiteY10" fmla="*/ 1169551 h 1169551"/>
              <a:gd name="connsiteX11" fmla="*/ 4231038 w 4780834"/>
              <a:gd name="connsiteY11" fmla="*/ 1169551 h 1169551"/>
              <a:gd name="connsiteX12" fmla="*/ 3633434 w 4780834"/>
              <a:gd name="connsiteY12" fmla="*/ 1169551 h 1169551"/>
              <a:gd name="connsiteX13" fmla="*/ 3179255 w 4780834"/>
              <a:gd name="connsiteY13" fmla="*/ 1169551 h 1169551"/>
              <a:gd name="connsiteX14" fmla="*/ 2725075 w 4780834"/>
              <a:gd name="connsiteY14" fmla="*/ 1169551 h 1169551"/>
              <a:gd name="connsiteX15" fmla="*/ 2270896 w 4780834"/>
              <a:gd name="connsiteY15" fmla="*/ 1169551 h 1169551"/>
              <a:gd name="connsiteX16" fmla="*/ 1816717 w 4780834"/>
              <a:gd name="connsiteY16" fmla="*/ 1169551 h 1169551"/>
              <a:gd name="connsiteX17" fmla="*/ 1266921 w 4780834"/>
              <a:gd name="connsiteY17" fmla="*/ 1169551 h 1169551"/>
              <a:gd name="connsiteX18" fmla="*/ 669317 w 4780834"/>
              <a:gd name="connsiteY18" fmla="*/ 1169551 h 1169551"/>
              <a:gd name="connsiteX19" fmla="*/ 0 w 4780834"/>
              <a:gd name="connsiteY19" fmla="*/ 1169551 h 1169551"/>
              <a:gd name="connsiteX20" fmla="*/ 0 w 4780834"/>
              <a:gd name="connsiteY20" fmla="*/ 561384 h 1169551"/>
              <a:gd name="connsiteX21" fmla="*/ 0 w 4780834"/>
              <a:gd name="connsiteY21" fmla="*/ 0 h 11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0834" h="1169551" fill="none" extrusionOk="0">
                <a:moveTo>
                  <a:pt x="0" y="0"/>
                </a:moveTo>
                <a:cubicBezTo>
                  <a:pt x="176778" y="-61804"/>
                  <a:pt x="349009" y="43805"/>
                  <a:pt x="549796" y="0"/>
                </a:cubicBezTo>
                <a:cubicBezTo>
                  <a:pt x="750583" y="-43805"/>
                  <a:pt x="916284" y="39030"/>
                  <a:pt x="1051783" y="0"/>
                </a:cubicBezTo>
                <a:cubicBezTo>
                  <a:pt x="1187282" y="-39030"/>
                  <a:pt x="1392409" y="47759"/>
                  <a:pt x="1505963" y="0"/>
                </a:cubicBezTo>
                <a:cubicBezTo>
                  <a:pt x="1619517" y="-47759"/>
                  <a:pt x="1781153" y="23622"/>
                  <a:pt x="1960142" y="0"/>
                </a:cubicBezTo>
                <a:cubicBezTo>
                  <a:pt x="2139131" y="-23622"/>
                  <a:pt x="2438506" y="71063"/>
                  <a:pt x="2605555" y="0"/>
                </a:cubicBezTo>
                <a:cubicBezTo>
                  <a:pt x="2772604" y="-71063"/>
                  <a:pt x="3004090" y="17154"/>
                  <a:pt x="3107542" y="0"/>
                </a:cubicBezTo>
                <a:cubicBezTo>
                  <a:pt x="3210994" y="-17154"/>
                  <a:pt x="3596182" y="66324"/>
                  <a:pt x="3800763" y="0"/>
                </a:cubicBezTo>
                <a:cubicBezTo>
                  <a:pt x="4005344" y="-66324"/>
                  <a:pt x="4368756" y="100430"/>
                  <a:pt x="4780834" y="0"/>
                </a:cubicBezTo>
                <a:cubicBezTo>
                  <a:pt x="4781131" y="139877"/>
                  <a:pt x="4772041" y="419297"/>
                  <a:pt x="4780834" y="549689"/>
                </a:cubicBezTo>
                <a:cubicBezTo>
                  <a:pt x="4789627" y="680081"/>
                  <a:pt x="4759384" y="898812"/>
                  <a:pt x="4780834" y="1169551"/>
                </a:cubicBezTo>
                <a:cubicBezTo>
                  <a:pt x="4557358" y="1228836"/>
                  <a:pt x="4456988" y="1163682"/>
                  <a:pt x="4231038" y="1169551"/>
                </a:cubicBezTo>
                <a:cubicBezTo>
                  <a:pt x="4005088" y="1175420"/>
                  <a:pt x="3784364" y="1138735"/>
                  <a:pt x="3633434" y="1169551"/>
                </a:cubicBezTo>
                <a:cubicBezTo>
                  <a:pt x="3482504" y="1200367"/>
                  <a:pt x="3328858" y="1122458"/>
                  <a:pt x="3179255" y="1169551"/>
                </a:cubicBezTo>
                <a:cubicBezTo>
                  <a:pt x="3029652" y="1216644"/>
                  <a:pt x="2859958" y="1115635"/>
                  <a:pt x="2725075" y="1169551"/>
                </a:cubicBezTo>
                <a:cubicBezTo>
                  <a:pt x="2590192" y="1223467"/>
                  <a:pt x="2489062" y="1147998"/>
                  <a:pt x="2270896" y="1169551"/>
                </a:cubicBezTo>
                <a:cubicBezTo>
                  <a:pt x="2052730" y="1191104"/>
                  <a:pt x="1976257" y="1134280"/>
                  <a:pt x="1816717" y="1169551"/>
                </a:cubicBezTo>
                <a:cubicBezTo>
                  <a:pt x="1657177" y="1204822"/>
                  <a:pt x="1509359" y="1106847"/>
                  <a:pt x="1266921" y="1169551"/>
                </a:cubicBezTo>
                <a:cubicBezTo>
                  <a:pt x="1024483" y="1232255"/>
                  <a:pt x="948858" y="1160841"/>
                  <a:pt x="669317" y="1169551"/>
                </a:cubicBezTo>
                <a:cubicBezTo>
                  <a:pt x="389776" y="1178261"/>
                  <a:pt x="206171" y="1095710"/>
                  <a:pt x="0" y="1169551"/>
                </a:cubicBezTo>
                <a:cubicBezTo>
                  <a:pt x="-71454" y="888360"/>
                  <a:pt x="12328" y="835526"/>
                  <a:pt x="0" y="561384"/>
                </a:cubicBezTo>
                <a:cubicBezTo>
                  <a:pt x="-12328" y="287242"/>
                  <a:pt x="16708" y="148513"/>
                  <a:pt x="0" y="0"/>
                </a:cubicBezTo>
                <a:close/>
              </a:path>
              <a:path w="4780834" h="1169551" stroke="0" extrusionOk="0">
                <a:moveTo>
                  <a:pt x="0" y="0"/>
                </a:moveTo>
                <a:cubicBezTo>
                  <a:pt x="236826" y="-60747"/>
                  <a:pt x="424767" y="48867"/>
                  <a:pt x="549796" y="0"/>
                </a:cubicBezTo>
                <a:cubicBezTo>
                  <a:pt x="674825" y="-48867"/>
                  <a:pt x="853464" y="2821"/>
                  <a:pt x="1051783" y="0"/>
                </a:cubicBezTo>
                <a:cubicBezTo>
                  <a:pt x="1250102" y="-2821"/>
                  <a:pt x="1407979" y="48521"/>
                  <a:pt x="1745004" y="0"/>
                </a:cubicBezTo>
                <a:cubicBezTo>
                  <a:pt x="2082029" y="-48521"/>
                  <a:pt x="2005377" y="11001"/>
                  <a:pt x="2199184" y="0"/>
                </a:cubicBezTo>
                <a:cubicBezTo>
                  <a:pt x="2392991" y="-11001"/>
                  <a:pt x="2489754" y="5779"/>
                  <a:pt x="2701171" y="0"/>
                </a:cubicBezTo>
                <a:cubicBezTo>
                  <a:pt x="2912588" y="-5779"/>
                  <a:pt x="3057495" y="7273"/>
                  <a:pt x="3203159" y="0"/>
                </a:cubicBezTo>
                <a:cubicBezTo>
                  <a:pt x="3348823" y="-7273"/>
                  <a:pt x="3648582" y="17531"/>
                  <a:pt x="3848571" y="0"/>
                </a:cubicBezTo>
                <a:cubicBezTo>
                  <a:pt x="4048560" y="-17531"/>
                  <a:pt x="4427301" y="30393"/>
                  <a:pt x="4780834" y="0"/>
                </a:cubicBezTo>
                <a:cubicBezTo>
                  <a:pt x="4793884" y="140337"/>
                  <a:pt x="4767678" y="379010"/>
                  <a:pt x="4780834" y="608167"/>
                </a:cubicBezTo>
                <a:cubicBezTo>
                  <a:pt x="4793990" y="837324"/>
                  <a:pt x="4748195" y="1025135"/>
                  <a:pt x="4780834" y="1169551"/>
                </a:cubicBezTo>
                <a:cubicBezTo>
                  <a:pt x="4569059" y="1193260"/>
                  <a:pt x="4484979" y="1144902"/>
                  <a:pt x="4278846" y="1169551"/>
                </a:cubicBezTo>
                <a:cubicBezTo>
                  <a:pt x="4072713" y="1194200"/>
                  <a:pt x="3937207" y="1145305"/>
                  <a:pt x="3729051" y="1169551"/>
                </a:cubicBezTo>
                <a:cubicBezTo>
                  <a:pt x="3520895" y="1193797"/>
                  <a:pt x="3358013" y="1105692"/>
                  <a:pt x="3179255" y="1169551"/>
                </a:cubicBezTo>
                <a:cubicBezTo>
                  <a:pt x="3000497" y="1233410"/>
                  <a:pt x="2705775" y="1168794"/>
                  <a:pt x="2486034" y="1169551"/>
                </a:cubicBezTo>
                <a:cubicBezTo>
                  <a:pt x="2266293" y="1170308"/>
                  <a:pt x="2137799" y="1125370"/>
                  <a:pt x="2031854" y="1169551"/>
                </a:cubicBezTo>
                <a:cubicBezTo>
                  <a:pt x="1925909" y="1213732"/>
                  <a:pt x="1785333" y="1125772"/>
                  <a:pt x="1577675" y="1169551"/>
                </a:cubicBezTo>
                <a:cubicBezTo>
                  <a:pt x="1370017" y="1213330"/>
                  <a:pt x="1079517" y="1096607"/>
                  <a:pt x="884454" y="1169551"/>
                </a:cubicBezTo>
                <a:cubicBezTo>
                  <a:pt x="689391" y="1242495"/>
                  <a:pt x="327767" y="1084736"/>
                  <a:pt x="0" y="1169551"/>
                </a:cubicBezTo>
                <a:cubicBezTo>
                  <a:pt x="-33907" y="1037905"/>
                  <a:pt x="41712" y="822505"/>
                  <a:pt x="0" y="561384"/>
                </a:cubicBezTo>
                <a:cubicBezTo>
                  <a:pt x="-41712" y="300263"/>
                  <a:pt x="65250" y="144307"/>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A study shows that 39% of Stack Overflow questions are how-to questions [1].</a:t>
            </a:r>
          </a:p>
        </p:txBody>
      </p:sp>
      <p:sp>
        <p:nvSpPr>
          <p:cNvPr id="46" name="文本框 45">
            <a:extLst>
              <a:ext uri="{FF2B5EF4-FFF2-40B4-BE49-F238E27FC236}">
                <a16:creationId xmlns:a16="http://schemas.microsoft.com/office/drawing/2014/main" id="{D0F60448-65F5-4C08-A765-6CE88D506B90}"/>
              </a:ext>
            </a:extLst>
          </p:cNvPr>
          <p:cNvSpPr txBox="1"/>
          <p:nvPr/>
        </p:nvSpPr>
        <p:spPr>
          <a:xfrm>
            <a:off x="3811754" y="6169034"/>
            <a:ext cx="7095934" cy="338554"/>
          </a:xfrm>
          <a:prstGeom prst="rect">
            <a:avLst/>
          </a:prstGeom>
          <a:noFill/>
        </p:spPr>
        <p:txBody>
          <a:bodyPr wrap="square">
            <a:spAutoFit/>
          </a:bodyPr>
          <a:lstStyle/>
          <a:p>
            <a:r>
              <a:rPr lang="en-US" altLang="zh-CN" sz="800" dirty="0">
                <a:solidFill>
                  <a:srgbClr val="000000"/>
                </a:solidFill>
                <a:effectLst/>
                <a:latin typeface="LinLibertineT"/>
              </a:rPr>
              <a:t>[1] Christoph Treude, </a:t>
            </a:r>
            <a:r>
              <a:rPr lang="en-US" altLang="zh-CN" sz="800" dirty="0" err="1">
                <a:solidFill>
                  <a:srgbClr val="000000"/>
                </a:solidFill>
                <a:effectLst/>
                <a:latin typeface="LinLibertineT"/>
              </a:rPr>
              <a:t>Ohad</a:t>
            </a:r>
            <a:r>
              <a:rPr lang="en-US" altLang="zh-CN" sz="800" dirty="0">
                <a:solidFill>
                  <a:srgbClr val="000000"/>
                </a:solidFill>
                <a:effectLst/>
                <a:latin typeface="LinLibertineT"/>
              </a:rPr>
              <a:t> </a:t>
            </a:r>
            <a:r>
              <a:rPr lang="en-US" altLang="zh-CN" sz="800" dirty="0" err="1">
                <a:solidFill>
                  <a:srgbClr val="000000"/>
                </a:solidFill>
                <a:effectLst/>
                <a:latin typeface="LinLibertineT"/>
              </a:rPr>
              <a:t>Barzilay</a:t>
            </a:r>
            <a:r>
              <a:rPr lang="en-US" altLang="zh-CN" sz="800" dirty="0">
                <a:solidFill>
                  <a:srgbClr val="000000"/>
                </a:solidFill>
                <a:effectLst/>
                <a:latin typeface="LinLibertineT"/>
              </a:rPr>
              <a:t>, and Margaret-Anne D. </a:t>
            </a:r>
            <a:r>
              <a:rPr lang="en-US" altLang="zh-CN" sz="800" dirty="0" err="1">
                <a:solidFill>
                  <a:srgbClr val="000000"/>
                </a:solidFill>
                <a:effectLst/>
                <a:latin typeface="LinLibertineT"/>
              </a:rPr>
              <a:t>Storey</a:t>
            </a:r>
            <a:r>
              <a:rPr lang="en-US" altLang="zh-CN" sz="800" dirty="0">
                <a:solidFill>
                  <a:srgbClr val="000000"/>
                </a:solidFill>
                <a:effectLst/>
                <a:latin typeface="LinLibertineT"/>
              </a:rPr>
              <a:t>. 2011. How do Programmers Ask and Answer Questions on the Web?. In </a:t>
            </a:r>
            <a:r>
              <a:rPr lang="en-US" altLang="zh-CN" sz="800" i="1" dirty="0">
                <a:solidFill>
                  <a:srgbClr val="000000"/>
                </a:solidFill>
                <a:effectLst/>
                <a:latin typeface="LinLibertineTI"/>
              </a:rPr>
              <a:t>33rd International </a:t>
            </a:r>
            <a:endParaRPr lang="en-US" altLang="zh-CN" dirty="0"/>
          </a:p>
          <a:p>
            <a:r>
              <a:rPr lang="en-US" altLang="zh-CN" sz="800" i="1" dirty="0">
                <a:solidFill>
                  <a:srgbClr val="000000"/>
                </a:solidFill>
                <a:effectLst/>
                <a:latin typeface="LinLibertineTI"/>
              </a:rPr>
              <a:t>Conference on Software Engineering, ICSE 2011, May 21-28, 2011, Waikiki, </a:t>
            </a:r>
            <a:r>
              <a:rPr lang="en-US" altLang="zh-CN" sz="800" i="1" dirty="0" err="1">
                <a:solidFill>
                  <a:srgbClr val="000000"/>
                </a:solidFill>
                <a:effectLst/>
                <a:latin typeface="LinLibertineTI"/>
              </a:rPr>
              <a:t>Honolulu,HI</a:t>
            </a:r>
            <a:r>
              <a:rPr lang="en-US" altLang="zh-CN" sz="800" i="1" dirty="0">
                <a:solidFill>
                  <a:srgbClr val="000000"/>
                </a:solidFill>
                <a:effectLst/>
                <a:latin typeface="LinLibertineTI"/>
              </a:rPr>
              <a:t>, USA</a:t>
            </a:r>
            <a:r>
              <a:rPr lang="en-US" altLang="zh-CN" sz="800" dirty="0">
                <a:solidFill>
                  <a:srgbClr val="000000"/>
                </a:solidFill>
                <a:effectLst/>
                <a:latin typeface="LinLibertineT"/>
              </a:rPr>
              <a:t>. ACM, 804–807. </a:t>
            </a:r>
            <a:endParaRPr lang="zh-CN" altLang="en-US" dirty="0"/>
          </a:p>
        </p:txBody>
      </p:sp>
      <p:pic>
        <p:nvPicPr>
          <p:cNvPr id="28" name="音频 27">
            <a:hlinkClick r:id="" action="ppaction://media"/>
            <a:extLst>
              <a:ext uri="{FF2B5EF4-FFF2-40B4-BE49-F238E27FC236}">
                <a16:creationId xmlns:a16="http://schemas.microsoft.com/office/drawing/2014/main" id="{F43263CE-B5AC-4A00-B313-935FC5B831FF}"/>
              </a:ext>
            </a:extLst>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2741991923"/>
      </p:ext>
    </p:extLst>
  </p:cSld>
  <p:clrMapOvr>
    <a:masterClrMapping/>
  </p:clrMapOvr>
  <mc:AlternateContent xmlns:mc="http://schemas.openxmlformats.org/markup-compatibility/2006">
    <mc:Choice xmlns:p14="http://schemas.microsoft.com/office/powerpoint/2010/main" Requires="p14">
      <p:transition p14:dur="10" advTm="42853"/>
    </mc:Choice>
    <mc:Fallback>
      <p:transition advTm="428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400"/>
                                  </p:stCondLst>
                                  <p:childTnLst>
                                    <p:set>
                                      <p:cBhvr>
                                        <p:cTn id="16" dur="1" fill="hold">
                                          <p:stCondLst>
                                            <p:cond delay="0"/>
                                          </p:stCondLst>
                                        </p:cTn>
                                        <p:tgtEl>
                                          <p:spTgt spid="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circle(in)">
                                      <p:cBhvr>
                                        <p:cTn id="47" dur="2000"/>
                                        <p:tgtEl>
                                          <p:spTgt spid="41"/>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2" fill="hold" display="0">
                  <p:stCondLst>
                    <p:cond delay="indefinite"/>
                  </p:stCondLst>
                  <p:endCondLst>
                    <p:cond evt="onStopAudio" delay="0">
                      <p:tgtEl>
                        <p:sldTgt/>
                      </p:tgtEl>
                    </p:cond>
                  </p:endCondLst>
                </p:cTn>
                <p:tgtEl>
                  <p:spTgt spid="28"/>
                </p:tgtEl>
              </p:cMediaNode>
            </p:audio>
          </p:childTnLst>
        </p:cTn>
      </p:par>
    </p:tnLst>
    <p:bldLst>
      <p:bldP spid="30" grpId="0" animBg="1"/>
      <p:bldP spid="45" grpId="0" animBg="1"/>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F871469-7AA4-42DD-815F-9A6C718B2A3F}"/>
              </a:ext>
            </a:extLst>
          </p:cNvPr>
          <p:cNvSpPr/>
          <p:nvPr/>
        </p:nvSpPr>
        <p:spPr>
          <a:xfrm>
            <a:off x="7317418" y="1586725"/>
            <a:ext cx="4361153" cy="451406"/>
          </a:xfrm>
          <a:custGeom>
            <a:avLst/>
            <a:gdLst>
              <a:gd name="connsiteX0" fmla="*/ 0 w 4361153"/>
              <a:gd name="connsiteY0" fmla="*/ 0 h 451406"/>
              <a:gd name="connsiteX1" fmla="*/ 666633 w 4361153"/>
              <a:gd name="connsiteY1" fmla="*/ 0 h 451406"/>
              <a:gd name="connsiteX2" fmla="*/ 1246044 w 4361153"/>
              <a:gd name="connsiteY2" fmla="*/ 0 h 451406"/>
              <a:gd name="connsiteX3" fmla="*/ 1912677 w 4361153"/>
              <a:gd name="connsiteY3" fmla="*/ 0 h 451406"/>
              <a:gd name="connsiteX4" fmla="*/ 2404864 w 4361153"/>
              <a:gd name="connsiteY4" fmla="*/ 0 h 451406"/>
              <a:gd name="connsiteX5" fmla="*/ 2984275 w 4361153"/>
              <a:gd name="connsiteY5" fmla="*/ 0 h 451406"/>
              <a:gd name="connsiteX6" fmla="*/ 3607297 w 4361153"/>
              <a:gd name="connsiteY6" fmla="*/ 0 h 451406"/>
              <a:gd name="connsiteX7" fmla="*/ 4361153 w 4361153"/>
              <a:gd name="connsiteY7" fmla="*/ 0 h 451406"/>
              <a:gd name="connsiteX8" fmla="*/ 4361153 w 4361153"/>
              <a:gd name="connsiteY8" fmla="*/ 451406 h 451406"/>
              <a:gd name="connsiteX9" fmla="*/ 3694520 w 4361153"/>
              <a:gd name="connsiteY9" fmla="*/ 451406 h 451406"/>
              <a:gd name="connsiteX10" fmla="*/ 3115109 w 4361153"/>
              <a:gd name="connsiteY10" fmla="*/ 451406 h 451406"/>
              <a:gd name="connsiteX11" fmla="*/ 2404864 w 4361153"/>
              <a:gd name="connsiteY11" fmla="*/ 451406 h 451406"/>
              <a:gd name="connsiteX12" fmla="*/ 1781843 w 4361153"/>
              <a:gd name="connsiteY12" fmla="*/ 451406 h 451406"/>
              <a:gd name="connsiteX13" fmla="*/ 1289655 w 4361153"/>
              <a:gd name="connsiteY13" fmla="*/ 451406 h 451406"/>
              <a:gd name="connsiteX14" fmla="*/ 710245 w 4361153"/>
              <a:gd name="connsiteY14" fmla="*/ 451406 h 451406"/>
              <a:gd name="connsiteX15" fmla="*/ 0 w 4361153"/>
              <a:gd name="connsiteY15" fmla="*/ 451406 h 451406"/>
              <a:gd name="connsiteX16" fmla="*/ 0 w 4361153"/>
              <a:gd name="connsiteY16"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153" h="451406" fill="none" extrusionOk="0">
                <a:moveTo>
                  <a:pt x="0" y="0"/>
                </a:moveTo>
                <a:cubicBezTo>
                  <a:pt x="276750" y="-19326"/>
                  <a:pt x="364143" y="-3080"/>
                  <a:pt x="666633" y="0"/>
                </a:cubicBezTo>
                <a:cubicBezTo>
                  <a:pt x="969123" y="3080"/>
                  <a:pt x="1015221" y="3020"/>
                  <a:pt x="1246044" y="0"/>
                </a:cubicBezTo>
                <a:cubicBezTo>
                  <a:pt x="1476867" y="-3020"/>
                  <a:pt x="1698474" y="19346"/>
                  <a:pt x="1912677" y="0"/>
                </a:cubicBezTo>
                <a:cubicBezTo>
                  <a:pt x="2126880" y="-19346"/>
                  <a:pt x="2172151" y="-15490"/>
                  <a:pt x="2404864" y="0"/>
                </a:cubicBezTo>
                <a:cubicBezTo>
                  <a:pt x="2637577" y="15490"/>
                  <a:pt x="2855005" y="4375"/>
                  <a:pt x="2984275" y="0"/>
                </a:cubicBezTo>
                <a:cubicBezTo>
                  <a:pt x="3113545" y="-4375"/>
                  <a:pt x="3354100" y="-3621"/>
                  <a:pt x="3607297" y="0"/>
                </a:cubicBezTo>
                <a:cubicBezTo>
                  <a:pt x="3860494" y="3621"/>
                  <a:pt x="4209649" y="22626"/>
                  <a:pt x="4361153" y="0"/>
                </a:cubicBezTo>
                <a:cubicBezTo>
                  <a:pt x="4373290" y="179371"/>
                  <a:pt x="4354358" y="305705"/>
                  <a:pt x="4361153" y="451406"/>
                </a:cubicBezTo>
                <a:cubicBezTo>
                  <a:pt x="4186482" y="449488"/>
                  <a:pt x="4012229" y="479977"/>
                  <a:pt x="3694520" y="451406"/>
                </a:cubicBezTo>
                <a:cubicBezTo>
                  <a:pt x="3376811" y="422835"/>
                  <a:pt x="3351587" y="476470"/>
                  <a:pt x="3115109" y="451406"/>
                </a:cubicBezTo>
                <a:cubicBezTo>
                  <a:pt x="2878631" y="426342"/>
                  <a:pt x="2581464" y="425998"/>
                  <a:pt x="2404864" y="451406"/>
                </a:cubicBezTo>
                <a:cubicBezTo>
                  <a:pt x="2228264" y="476814"/>
                  <a:pt x="2071566" y="430054"/>
                  <a:pt x="1781843" y="451406"/>
                </a:cubicBezTo>
                <a:cubicBezTo>
                  <a:pt x="1492120" y="472758"/>
                  <a:pt x="1394927" y="469726"/>
                  <a:pt x="1289655" y="451406"/>
                </a:cubicBezTo>
                <a:cubicBezTo>
                  <a:pt x="1184383" y="433086"/>
                  <a:pt x="897325" y="464101"/>
                  <a:pt x="710245" y="451406"/>
                </a:cubicBezTo>
                <a:cubicBezTo>
                  <a:pt x="523165" y="438712"/>
                  <a:pt x="249346" y="432370"/>
                  <a:pt x="0" y="451406"/>
                </a:cubicBezTo>
                <a:cubicBezTo>
                  <a:pt x="16001" y="359489"/>
                  <a:pt x="22356" y="197288"/>
                  <a:pt x="0" y="0"/>
                </a:cubicBezTo>
                <a:close/>
              </a:path>
              <a:path w="4361153" h="451406" stroke="0" extrusionOk="0">
                <a:moveTo>
                  <a:pt x="0" y="0"/>
                </a:moveTo>
                <a:cubicBezTo>
                  <a:pt x="163239" y="-13998"/>
                  <a:pt x="559231" y="-12994"/>
                  <a:pt x="710245" y="0"/>
                </a:cubicBezTo>
                <a:cubicBezTo>
                  <a:pt x="861259" y="12994"/>
                  <a:pt x="1118418" y="25451"/>
                  <a:pt x="1246044" y="0"/>
                </a:cubicBezTo>
                <a:cubicBezTo>
                  <a:pt x="1373670" y="-25451"/>
                  <a:pt x="1715491" y="-16478"/>
                  <a:pt x="1912677" y="0"/>
                </a:cubicBezTo>
                <a:cubicBezTo>
                  <a:pt x="2109863" y="16478"/>
                  <a:pt x="2400394" y="34521"/>
                  <a:pt x="2622922" y="0"/>
                </a:cubicBezTo>
                <a:cubicBezTo>
                  <a:pt x="2845450" y="-34521"/>
                  <a:pt x="2986939" y="-4078"/>
                  <a:pt x="3245944" y="0"/>
                </a:cubicBezTo>
                <a:cubicBezTo>
                  <a:pt x="3504949" y="4078"/>
                  <a:pt x="4007493" y="34361"/>
                  <a:pt x="4361153" y="0"/>
                </a:cubicBezTo>
                <a:cubicBezTo>
                  <a:pt x="4355410" y="196204"/>
                  <a:pt x="4372202" y="238699"/>
                  <a:pt x="4361153" y="451406"/>
                </a:cubicBezTo>
                <a:cubicBezTo>
                  <a:pt x="4119845" y="467180"/>
                  <a:pt x="3991410" y="432047"/>
                  <a:pt x="3738131" y="451406"/>
                </a:cubicBezTo>
                <a:cubicBezTo>
                  <a:pt x="3484852" y="470765"/>
                  <a:pt x="3254231" y="463106"/>
                  <a:pt x="3071498" y="451406"/>
                </a:cubicBezTo>
                <a:cubicBezTo>
                  <a:pt x="2888765" y="439706"/>
                  <a:pt x="2747709" y="430084"/>
                  <a:pt x="2535699" y="451406"/>
                </a:cubicBezTo>
                <a:cubicBezTo>
                  <a:pt x="2323689" y="472728"/>
                  <a:pt x="2164101" y="471501"/>
                  <a:pt x="1825454" y="451406"/>
                </a:cubicBezTo>
                <a:cubicBezTo>
                  <a:pt x="1486807" y="431311"/>
                  <a:pt x="1482979" y="467278"/>
                  <a:pt x="1289655" y="451406"/>
                </a:cubicBezTo>
                <a:cubicBezTo>
                  <a:pt x="1096331" y="435534"/>
                  <a:pt x="841713" y="429587"/>
                  <a:pt x="710245" y="451406"/>
                </a:cubicBezTo>
                <a:cubicBezTo>
                  <a:pt x="578777" y="473226"/>
                  <a:pt x="227902" y="418349"/>
                  <a:pt x="0" y="451406"/>
                </a:cubicBezTo>
                <a:cubicBezTo>
                  <a:pt x="19759" y="267849"/>
                  <a:pt x="12561" y="138523"/>
                  <a:pt x="0" y="0"/>
                </a:cubicBezTo>
                <a:close/>
              </a:path>
            </a:pathLst>
          </a:custGeom>
          <a:solidFill>
            <a:srgbClr val="FF5050"/>
          </a:solidFill>
          <a:ln>
            <a:solidFill>
              <a:schemeClr val="tx1"/>
            </a:solidFill>
            <a:extLst>
              <a:ext uri="{C807C97D-BFC1-408E-A445-0C87EB9F89A2}">
                <ask:lineSketchStyleProps xmlns:ask="http://schemas.microsoft.com/office/drawing/2018/sketchyshapes" sd="3687116915">
                  <a:prstGeom prst="rect">
                    <a:avLst/>
                  </a:prstGeom>
                  <ask:type>
                    <ask:lineSketchFreehand/>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How to read json in java</a:t>
            </a:r>
          </a:p>
        </p:txBody>
      </p:sp>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Motivation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drake摆手表情包- 燕子图片网,一个充满欢乐的表情包、头像图片乐园">
            <a:extLst>
              <a:ext uri="{FF2B5EF4-FFF2-40B4-BE49-F238E27FC236}">
                <a16:creationId xmlns:a16="http://schemas.microsoft.com/office/drawing/2014/main" id="{D15061D0-E220-4E1D-B844-FDA26BF449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00" b="5201"/>
          <a:stretch/>
        </p:blipFill>
        <p:spPr bwMode="auto">
          <a:xfrm>
            <a:off x="4341322" y="3258584"/>
            <a:ext cx="2514601" cy="15169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ake摆手表情包- 燕子图片网,一个充满欢乐的表情包、头像图片乐园">
            <a:extLst>
              <a:ext uri="{FF2B5EF4-FFF2-40B4-BE49-F238E27FC236}">
                <a16:creationId xmlns:a16="http://schemas.microsoft.com/office/drawing/2014/main" id="{BB2F5615-A0AA-47B2-8BF3-6D217AB6290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1323" y="1306225"/>
            <a:ext cx="2514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F7A848BB-CC01-4604-A527-A490C8A05872}"/>
              </a:ext>
            </a:extLst>
          </p:cNvPr>
          <p:cNvSpPr/>
          <p:nvPr/>
        </p:nvSpPr>
        <p:spPr>
          <a:xfrm>
            <a:off x="2159459" y="5229212"/>
            <a:ext cx="8691307" cy="810478"/>
          </a:xfrm>
          <a:custGeom>
            <a:avLst/>
            <a:gdLst>
              <a:gd name="connsiteX0" fmla="*/ 0 w 8691307"/>
              <a:gd name="connsiteY0" fmla="*/ 0 h 810478"/>
              <a:gd name="connsiteX1" fmla="*/ 579420 w 8691307"/>
              <a:gd name="connsiteY1" fmla="*/ 0 h 810478"/>
              <a:gd name="connsiteX2" fmla="*/ 1245754 w 8691307"/>
              <a:gd name="connsiteY2" fmla="*/ 0 h 810478"/>
              <a:gd name="connsiteX3" fmla="*/ 1912088 w 8691307"/>
              <a:gd name="connsiteY3" fmla="*/ 0 h 810478"/>
              <a:gd name="connsiteX4" fmla="*/ 2230769 w 8691307"/>
              <a:gd name="connsiteY4" fmla="*/ 0 h 810478"/>
              <a:gd name="connsiteX5" fmla="*/ 2723276 w 8691307"/>
              <a:gd name="connsiteY5" fmla="*/ 0 h 810478"/>
              <a:gd name="connsiteX6" fmla="*/ 3302697 w 8691307"/>
              <a:gd name="connsiteY6" fmla="*/ 0 h 810478"/>
              <a:gd name="connsiteX7" fmla="*/ 3795204 w 8691307"/>
              <a:gd name="connsiteY7" fmla="*/ 0 h 810478"/>
              <a:gd name="connsiteX8" fmla="*/ 4287711 w 8691307"/>
              <a:gd name="connsiteY8" fmla="*/ 0 h 810478"/>
              <a:gd name="connsiteX9" fmla="*/ 5040958 w 8691307"/>
              <a:gd name="connsiteY9" fmla="*/ 0 h 810478"/>
              <a:gd name="connsiteX10" fmla="*/ 5794205 w 8691307"/>
              <a:gd name="connsiteY10" fmla="*/ 0 h 810478"/>
              <a:gd name="connsiteX11" fmla="*/ 6547451 w 8691307"/>
              <a:gd name="connsiteY11" fmla="*/ 0 h 810478"/>
              <a:gd name="connsiteX12" fmla="*/ 6953046 w 8691307"/>
              <a:gd name="connsiteY12" fmla="*/ 0 h 810478"/>
              <a:gd name="connsiteX13" fmla="*/ 7445553 w 8691307"/>
              <a:gd name="connsiteY13" fmla="*/ 0 h 810478"/>
              <a:gd name="connsiteX14" fmla="*/ 8198800 w 8691307"/>
              <a:gd name="connsiteY14" fmla="*/ 0 h 810478"/>
              <a:gd name="connsiteX15" fmla="*/ 8691307 w 8691307"/>
              <a:gd name="connsiteY15" fmla="*/ 0 h 810478"/>
              <a:gd name="connsiteX16" fmla="*/ 8691307 w 8691307"/>
              <a:gd name="connsiteY16" fmla="*/ 380925 h 810478"/>
              <a:gd name="connsiteX17" fmla="*/ 8691307 w 8691307"/>
              <a:gd name="connsiteY17" fmla="*/ 810478 h 810478"/>
              <a:gd name="connsiteX18" fmla="*/ 8372626 w 8691307"/>
              <a:gd name="connsiteY18" fmla="*/ 810478 h 810478"/>
              <a:gd name="connsiteX19" fmla="*/ 7706292 w 8691307"/>
              <a:gd name="connsiteY19" fmla="*/ 810478 h 810478"/>
              <a:gd name="connsiteX20" fmla="*/ 7126872 w 8691307"/>
              <a:gd name="connsiteY20" fmla="*/ 810478 h 810478"/>
              <a:gd name="connsiteX21" fmla="*/ 6808190 w 8691307"/>
              <a:gd name="connsiteY21" fmla="*/ 810478 h 810478"/>
              <a:gd name="connsiteX22" fmla="*/ 6489509 w 8691307"/>
              <a:gd name="connsiteY22" fmla="*/ 810478 h 810478"/>
              <a:gd name="connsiteX23" fmla="*/ 6170828 w 8691307"/>
              <a:gd name="connsiteY23" fmla="*/ 810478 h 810478"/>
              <a:gd name="connsiteX24" fmla="*/ 5678321 w 8691307"/>
              <a:gd name="connsiteY24" fmla="*/ 810478 h 810478"/>
              <a:gd name="connsiteX25" fmla="*/ 5098900 w 8691307"/>
              <a:gd name="connsiteY25" fmla="*/ 810478 h 810478"/>
              <a:gd name="connsiteX26" fmla="*/ 4519480 w 8691307"/>
              <a:gd name="connsiteY26" fmla="*/ 810478 h 810478"/>
              <a:gd name="connsiteX27" fmla="*/ 3940059 w 8691307"/>
              <a:gd name="connsiteY27" fmla="*/ 810478 h 810478"/>
              <a:gd name="connsiteX28" fmla="*/ 3273726 w 8691307"/>
              <a:gd name="connsiteY28" fmla="*/ 810478 h 810478"/>
              <a:gd name="connsiteX29" fmla="*/ 2694305 w 8691307"/>
              <a:gd name="connsiteY29" fmla="*/ 810478 h 810478"/>
              <a:gd name="connsiteX30" fmla="*/ 1941059 w 8691307"/>
              <a:gd name="connsiteY30" fmla="*/ 810478 h 810478"/>
              <a:gd name="connsiteX31" fmla="*/ 1274725 w 8691307"/>
              <a:gd name="connsiteY31" fmla="*/ 810478 h 810478"/>
              <a:gd name="connsiteX32" fmla="*/ 695305 w 8691307"/>
              <a:gd name="connsiteY32" fmla="*/ 810478 h 810478"/>
              <a:gd name="connsiteX33" fmla="*/ 0 w 8691307"/>
              <a:gd name="connsiteY33" fmla="*/ 810478 h 810478"/>
              <a:gd name="connsiteX34" fmla="*/ 0 w 8691307"/>
              <a:gd name="connsiteY34" fmla="*/ 397134 h 810478"/>
              <a:gd name="connsiteX35" fmla="*/ 0 w 8691307"/>
              <a:gd name="connsiteY35" fmla="*/ 0 h 8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8691307" h="810478" fill="none" extrusionOk="0">
                <a:moveTo>
                  <a:pt x="0" y="0"/>
                </a:moveTo>
                <a:cubicBezTo>
                  <a:pt x="258471" y="-12345"/>
                  <a:pt x="419995" y="65777"/>
                  <a:pt x="579420" y="0"/>
                </a:cubicBezTo>
                <a:cubicBezTo>
                  <a:pt x="738845" y="-65777"/>
                  <a:pt x="1002475" y="61452"/>
                  <a:pt x="1245754" y="0"/>
                </a:cubicBezTo>
                <a:cubicBezTo>
                  <a:pt x="1489033" y="-61452"/>
                  <a:pt x="1691214" y="70831"/>
                  <a:pt x="1912088" y="0"/>
                </a:cubicBezTo>
                <a:cubicBezTo>
                  <a:pt x="2132962" y="-70831"/>
                  <a:pt x="2126879" y="25133"/>
                  <a:pt x="2230769" y="0"/>
                </a:cubicBezTo>
                <a:cubicBezTo>
                  <a:pt x="2334659" y="-25133"/>
                  <a:pt x="2549546" y="39252"/>
                  <a:pt x="2723276" y="0"/>
                </a:cubicBezTo>
                <a:cubicBezTo>
                  <a:pt x="2897006" y="-39252"/>
                  <a:pt x="3178153" y="57342"/>
                  <a:pt x="3302697" y="0"/>
                </a:cubicBezTo>
                <a:cubicBezTo>
                  <a:pt x="3427241" y="-57342"/>
                  <a:pt x="3637203" y="25814"/>
                  <a:pt x="3795204" y="0"/>
                </a:cubicBezTo>
                <a:cubicBezTo>
                  <a:pt x="3953205" y="-25814"/>
                  <a:pt x="4114720" y="31089"/>
                  <a:pt x="4287711" y="0"/>
                </a:cubicBezTo>
                <a:cubicBezTo>
                  <a:pt x="4460702" y="-31089"/>
                  <a:pt x="4784123" y="55228"/>
                  <a:pt x="5040958" y="0"/>
                </a:cubicBezTo>
                <a:cubicBezTo>
                  <a:pt x="5297793" y="-55228"/>
                  <a:pt x="5546542" y="7497"/>
                  <a:pt x="5794205" y="0"/>
                </a:cubicBezTo>
                <a:cubicBezTo>
                  <a:pt x="6041868" y="-7497"/>
                  <a:pt x="6383223" y="54471"/>
                  <a:pt x="6547451" y="0"/>
                </a:cubicBezTo>
                <a:cubicBezTo>
                  <a:pt x="6711679" y="-54471"/>
                  <a:pt x="6771201" y="10757"/>
                  <a:pt x="6953046" y="0"/>
                </a:cubicBezTo>
                <a:cubicBezTo>
                  <a:pt x="7134891" y="-10757"/>
                  <a:pt x="7219144" y="6918"/>
                  <a:pt x="7445553" y="0"/>
                </a:cubicBezTo>
                <a:cubicBezTo>
                  <a:pt x="7671962" y="-6918"/>
                  <a:pt x="7846992" y="10196"/>
                  <a:pt x="8198800" y="0"/>
                </a:cubicBezTo>
                <a:cubicBezTo>
                  <a:pt x="8550608" y="-10196"/>
                  <a:pt x="8527259" y="34581"/>
                  <a:pt x="8691307" y="0"/>
                </a:cubicBezTo>
                <a:cubicBezTo>
                  <a:pt x="8710146" y="83395"/>
                  <a:pt x="8662206" y="209866"/>
                  <a:pt x="8691307" y="380925"/>
                </a:cubicBezTo>
                <a:cubicBezTo>
                  <a:pt x="8720408" y="551984"/>
                  <a:pt x="8652833" y="606071"/>
                  <a:pt x="8691307" y="810478"/>
                </a:cubicBezTo>
                <a:cubicBezTo>
                  <a:pt x="8572637" y="833579"/>
                  <a:pt x="8450483" y="808544"/>
                  <a:pt x="8372626" y="810478"/>
                </a:cubicBezTo>
                <a:cubicBezTo>
                  <a:pt x="8294769" y="812412"/>
                  <a:pt x="7977685" y="741273"/>
                  <a:pt x="7706292" y="810478"/>
                </a:cubicBezTo>
                <a:cubicBezTo>
                  <a:pt x="7434899" y="879683"/>
                  <a:pt x="7388709" y="749806"/>
                  <a:pt x="7126872" y="810478"/>
                </a:cubicBezTo>
                <a:cubicBezTo>
                  <a:pt x="6865035" y="871150"/>
                  <a:pt x="6875741" y="777028"/>
                  <a:pt x="6808190" y="810478"/>
                </a:cubicBezTo>
                <a:cubicBezTo>
                  <a:pt x="6740639" y="843928"/>
                  <a:pt x="6592052" y="787563"/>
                  <a:pt x="6489509" y="810478"/>
                </a:cubicBezTo>
                <a:cubicBezTo>
                  <a:pt x="6386966" y="833393"/>
                  <a:pt x="6308986" y="802653"/>
                  <a:pt x="6170828" y="810478"/>
                </a:cubicBezTo>
                <a:cubicBezTo>
                  <a:pt x="6032670" y="818303"/>
                  <a:pt x="5785809" y="790643"/>
                  <a:pt x="5678321" y="810478"/>
                </a:cubicBezTo>
                <a:cubicBezTo>
                  <a:pt x="5570833" y="830313"/>
                  <a:pt x="5317002" y="790756"/>
                  <a:pt x="5098900" y="810478"/>
                </a:cubicBezTo>
                <a:cubicBezTo>
                  <a:pt x="4880798" y="830200"/>
                  <a:pt x="4648989" y="809905"/>
                  <a:pt x="4519480" y="810478"/>
                </a:cubicBezTo>
                <a:cubicBezTo>
                  <a:pt x="4389971" y="811051"/>
                  <a:pt x="4089037" y="759001"/>
                  <a:pt x="3940059" y="810478"/>
                </a:cubicBezTo>
                <a:cubicBezTo>
                  <a:pt x="3791081" y="861955"/>
                  <a:pt x="3444947" y="737978"/>
                  <a:pt x="3273726" y="810478"/>
                </a:cubicBezTo>
                <a:cubicBezTo>
                  <a:pt x="3102505" y="882978"/>
                  <a:pt x="2974252" y="743326"/>
                  <a:pt x="2694305" y="810478"/>
                </a:cubicBezTo>
                <a:cubicBezTo>
                  <a:pt x="2414358" y="877630"/>
                  <a:pt x="2230699" y="738576"/>
                  <a:pt x="1941059" y="810478"/>
                </a:cubicBezTo>
                <a:cubicBezTo>
                  <a:pt x="1651419" y="882380"/>
                  <a:pt x="1574732" y="735490"/>
                  <a:pt x="1274725" y="810478"/>
                </a:cubicBezTo>
                <a:cubicBezTo>
                  <a:pt x="974718" y="885466"/>
                  <a:pt x="876965" y="760573"/>
                  <a:pt x="695305" y="810478"/>
                </a:cubicBezTo>
                <a:cubicBezTo>
                  <a:pt x="513645" y="860383"/>
                  <a:pt x="209463" y="775344"/>
                  <a:pt x="0" y="810478"/>
                </a:cubicBezTo>
                <a:cubicBezTo>
                  <a:pt x="-34275" y="704890"/>
                  <a:pt x="6898" y="592005"/>
                  <a:pt x="0" y="397134"/>
                </a:cubicBezTo>
                <a:cubicBezTo>
                  <a:pt x="-6898" y="202263"/>
                  <a:pt x="22398" y="187065"/>
                  <a:pt x="0" y="0"/>
                </a:cubicBezTo>
                <a:close/>
              </a:path>
              <a:path w="8691307" h="810478" stroke="0" extrusionOk="0">
                <a:moveTo>
                  <a:pt x="0" y="0"/>
                </a:moveTo>
                <a:cubicBezTo>
                  <a:pt x="234833" y="-54265"/>
                  <a:pt x="462549" y="25527"/>
                  <a:pt x="579420" y="0"/>
                </a:cubicBezTo>
                <a:cubicBezTo>
                  <a:pt x="696291" y="-25527"/>
                  <a:pt x="958733" y="66945"/>
                  <a:pt x="1245754" y="0"/>
                </a:cubicBezTo>
                <a:cubicBezTo>
                  <a:pt x="1532775" y="-66945"/>
                  <a:pt x="1455327" y="26812"/>
                  <a:pt x="1564435" y="0"/>
                </a:cubicBezTo>
                <a:cubicBezTo>
                  <a:pt x="1673543" y="-26812"/>
                  <a:pt x="1897307" y="5067"/>
                  <a:pt x="2056943" y="0"/>
                </a:cubicBezTo>
                <a:cubicBezTo>
                  <a:pt x="2216579" y="-5067"/>
                  <a:pt x="2444433" y="13136"/>
                  <a:pt x="2723276" y="0"/>
                </a:cubicBezTo>
                <a:cubicBezTo>
                  <a:pt x="3002119" y="-13136"/>
                  <a:pt x="3082624" y="14129"/>
                  <a:pt x="3215784" y="0"/>
                </a:cubicBezTo>
                <a:cubicBezTo>
                  <a:pt x="3348944" y="-14129"/>
                  <a:pt x="3419898" y="37772"/>
                  <a:pt x="3534465" y="0"/>
                </a:cubicBezTo>
                <a:cubicBezTo>
                  <a:pt x="3649032" y="-37772"/>
                  <a:pt x="3921886" y="23687"/>
                  <a:pt x="4026972" y="0"/>
                </a:cubicBezTo>
                <a:cubicBezTo>
                  <a:pt x="4132058" y="-23687"/>
                  <a:pt x="4615607" y="33107"/>
                  <a:pt x="4780219" y="0"/>
                </a:cubicBezTo>
                <a:cubicBezTo>
                  <a:pt x="4944831" y="-33107"/>
                  <a:pt x="5185860" y="5441"/>
                  <a:pt x="5359639" y="0"/>
                </a:cubicBezTo>
                <a:cubicBezTo>
                  <a:pt x="5533418" y="-5441"/>
                  <a:pt x="5780200" y="42013"/>
                  <a:pt x="6025973" y="0"/>
                </a:cubicBezTo>
                <a:cubicBezTo>
                  <a:pt x="6271746" y="-42013"/>
                  <a:pt x="6472741" y="73323"/>
                  <a:pt x="6692306" y="0"/>
                </a:cubicBezTo>
                <a:cubicBezTo>
                  <a:pt x="6911871" y="-73323"/>
                  <a:pt x="6993585" y="27930"/>
                  <a:pt x="7097901" y="0"/>
                </a:cubicBezTo>
                <a:cubicBezTo>
                  <a:pt x="7202217" y="-27930"/>
                  <a:pt x="7350051" y="3092"/>
                  <a:pt x="7503495" y="0"/>
                </a:cubicBezTo>
                <a:cubicBezTo>
                  <a:pt x="7656939" y="-3092"/>
                  <a:pt x="7967277" y="42597"/>
                  <a:pt x="8169829" y="0"/>
                </a:cubicBezTo>
                <a:cubicBezTo>
                  <a:pt x="8372381" y="-42597"/>
                  <a:pt x="8580463" y="60595"/>
                  <a:pt x="8691307" y="0"/>
                </a:cubicBezTo>
                <a:cubicBezTo>
                  <a:pt x="8731023" y="122887"/>
                  <a:pt x="8644087" y="283756"/>
                  <a:pt x="8691307" y="421449"/>
                </a:cubicBezTo>
                <a:cubicBezTo>
                  <a:pt x="8738527" y="559142"/>
                  <a:pt x="8673075" y="701547"/>
                  <a:pt x="8691307" y="810478"/>
                </a:cubicBezTo>
                <a:cubicBezTo>
                  <a:pt x="8559933" y="817382"/>
                  <a:pt x="8474864" y="782292"/>
                  <a:pt x="8372626" y="810478"/>
                </a:cubicBezTo>
                <a:cubicBezTo>
                  <a:pt x="8270388" y="838664"/>
                  <a:pt x="7957611" y="808531"/>
                  <a:pt x="7793205" y="810478"/>
                </a:cubicBezTo>
                <a:cubicBezTo>
                  <a:pt x="7628799" y="812425"/>
                  <a:pt x="7481327" y="763891"/>
                  <a:pt x="7387611" y="810478"/>
                </a:cubicBezTo>
                <a:cubicBezTo>
                  <a:pt x="7293895" y="857065"/>
                  <a:pt x="7067416" y="787328"/>
                  <a:pt x="6808190" y="810478"/>
                </a:cubicBezTo>
                <a:cubicBezTo>
                  <a:pt x="6548964" y="833628"/>
                  <a:pt x="6504033" y="810113"/>
                  <a:pt x="6315683" y="810478"/>
                </a:cubicBezTo>
                <a:cubicBezTo>
                  <a:pt x="6127333" y="810843"/>
                  <a:pt x="5959034" y="783146"/>
                  <a:pt x="5823176" y="810478"/>
                </a:cubicBezTo>
                <a:cubicBezTo>
                  <a:pt x="5687318" y="837810"/>
                  <a:pt x="5523962" y="772140"/>
                  <a:pt x="5243755" y="810478"/>
                </a:cubicBezTo>
                <a:cubicBezTo>
                  <a:pt x="4963548" y="848816"/>
                  <a:pt x="4800063" y="726692"/>
                  <a:pt x="4490509" y="810478"/>
                </a:cubicBezTo>
                <a:cubicBezTo>
                  <a:pt x="4180955" y="894264"/>
                  <a:pt x="4173179" y="772960"/>
                  <a:pt x="4084914" y="810478"/>
                </a:cubicBezTo>
                <a:cubicBezTo>
                  <a:pt x="3996649" y="847996"/>
                  <a:pt x="3776034" y="801100"/>
                  <a:pt x="3679320" y="810478"/>
                </a:cubicBezTo>
                <a:cubicBezTo>
                  <a:pt x="3582606" y="819856"/>
                  <a:pt x="3472937" y="794872"/>
                  <a:pt x="3273726" y="810478"/>
                </a:cubicBezTo>
                <a:cubicBezTo>
                  <a:pt x="3074515" y="826084"/>
                  <a:pt x="2884843" y="772556"/>
                  <a:pt x="2520479" y="810478"/>
                </a:cubicBezTo>
                <a:cubicBezTo>
                  <a:pt x="2156115" y="848400"/>
                  <a:pt x="2225037" y="767425"/>
                  <a:pt x="2027972" y="810478"/>
                </a:cubicBezTo>
                <a:cubicBezTo>
                  <a:pt x="1830907" y="853531"/>
                  <a:pt x="1635887" y="766441"/>
                  <a:pt x="1535464" y="810478"/>
                </a:cubicBezTo>
                <a:cubicBezTo>
                  <a:pt x="1435041" y="854515"/>
                  <a:pt x="1358095" y="793983"/>
                  <a:pt x="1216783" y="810478"/>
                </a:cubicBezTo>
                <a:cubicBezTo>
                  <a:pt x="1075471" y="826973"/>
                  <a:pt x="973575" y="806356"/>
                  <a:pt x="898102" y="810478"/>
                </a:cubicBezTo>
                <a:cubicBezTo>
                  <a:pt x="822629" y="814600"/>
                  <a:pt x="707487" y="790985"/>
                  <a:pt x="579420" y="810478"/>
                </a:cubicBezTo>
                <a:cubicBezTo>
                  <a:pt x="451353" y="829971"/>
                  <a:pt x="209012" y="760283"/>
                  <a:pt x="0" y="810478"/>
                </a:cubicBezTo>
                <a:cubicBezTo>
                  <a:pt x="-11599" y="649103"/>
                  <a:pt x="32346" y="505670"/>
                  <a:pt x="0" y="405239"/>
                </a:cubicBezTo>
                <a:cubicBezTo>
                  <a:pt x="-32346" y="304808"/>
                  <a:pt x="47952" y="159726"/>
                  <a:pt x="0" y="0"/>
                </a:cubicBezTo>
                <a:close/>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3301883212">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The essential task elements in the question need to be </a:t>
            </a:r>
            <a:r>
              <a:rPr lang="en-US" altLang="zh-CN" sz="2800" b="1" dirty="0">
                <a:solidFill>
                  <a:srgbClr val="FF0000"/>
                </a:solidFill>
                <a:latin typeface="Times New Roman" panose="02020603050405020304" pitchFamily="18" charset="0"/>
                <a:cs typeface="Times New Roman" panose="02020603050405020304" pitchFamily="18" charset="0"/>
              </a:rPr>
              <a:t>completely</a:t>
            </a:r>
            <a:r>
              <a:rPr lang="en-US" altLang="zh-CN" sz="2800" b="1" dirty="0">
                <a:latin typeface="Times New Roman" panose="02020603050405020304" pitchFamily="18" charset="0"/>
                <a:cs typeface="Times New Roman" panose="02020603050405020304" pitchFamily="18" charset="0"/>
              </a:rPr>
              <a:t> and </a:t>
            </a:r>
            <a:r>
              <a:rPr lang="en-US" altLang="zh-CN" sz="2800" b="1" dirty="0">
                <a:solidFill>
                  <a:srgbClr val="FF0000"/>
                </a:solidFill>
                <a:latin typeface="Times New Roman" panose="02020603050405020304" pitchFamily="18" charset="0"/>
                <a:cs typeface="Times New Roman" panose="02020603050405020304" pitchFamily="18" charset="0"/>
              </a:rPr>
              <a:t>precisely</a:t>
            </a:r>
            <a:r>
              <a:rPr lang="en-US" altLang="zh-CN" sz="2800" b="1" dirty="0">
                <a:latin typeface="Times New Roman" panose="02020603050405020304" pitchFamily="18" charset="0"/>
                <a:cs typeface="Times New Roman" panose="02020603050405020304" pitchFamily="18" charset="0"/>
              </a:rPr>
              <a:t> expressed.</a:t>
            </a:r>
          </a:p>
        </p:txBody>
      </p:sp>
      <p:sp>
        <p:nvSpPr>
          <p:cNvPr id="8" name="矩形 7">
            <a:extLst>
              <a:ext uri="{FF2B5EF4-FFF2-40B4-BE49-F238E27FC236}">
                <a16:creationId xmlns:a16="http://schemas.microsoft.com/office/drawing/2014/main" id="{C32E4223-C80C-4260-A7B8-2D2930771B85}"/>
              </a:ext>
            </a:extLst>
          </p:cNvPr>
          <p:cNvSpPr/>
          <p:nvPr/>
        </p:nvSpPr>
        <p:spPr>
          <a:xfrm>
            <a:off x="7317418" y="1990159"/>
            <a:ext cx="4361153" cy="451406"/>
          </a:xfrm>
          <a:custGeom>
            <a:avLst/>
            <a:gdLst>
              <a:gd name="connsiteX0" fmla="*/ 0 w 4361153"/>
              <a:gd name="connsiteY0" fmla="*/ 0 h 451406"/>
              <a:gd name="connsiteX1" fmla="*/ 666633 w 4361153"/>
              <a:gd name="connsiteY1" fmla="*/ 0 h 451406"/>
              <a:gd name="connsiteX2" fmla="*/ 1246044 w 4361153"/>
              <a:gd name="connsiteY2" fmla="*/ 0 h 451406"/>
              <a:gd name="connsiteX3" fmla="*/ 1912677 w 4361153"/>
              <a:gd name="connsiteY3" fmla="*/ 0 h 451406"/>
              <a:gd name="connsiteX4" fmla="*/ 2404864 w 4361153"/>
              <a:gd name="connsiteY4" fmla="*/ 0 h 451406"/>
              <a:gd name="connsiteX5" fmla="*/ 2984275 w 4361153"/>
              <a:gd name="connsiteY5" fmla="*/ 0 h 451406"/>
              <a:gd name="connsiteX6" fmla="*/ 3607297 w 4361153"/>
              <a:gd name="connsiteY6" fmla="*/ 0 h 451406"/>
              <a:gd name="connsiteX7" fmla="*/ 4361153 w 4361153"/>
              <a:gd name="connsiteY7" fmla="*/ 0 h 451406"/>
              <a:gd name="connsiteX8" fmla="*/ 4361153 w 4361153"/>
              <a:gd name="connsiteY8" fmla="*/ 451406 h 451406"/>
              <a:gd name="connsiteX9" fmla="*/ 3694520 w 4361153"/>
              <a:gd name="connsiteY9" fmla="*/ 451406 h 451406"/>
              <a:gd name="connsiteX10" fmla="*/ 3115109 w 4361153"/>
              <a:gd name="connsiteY10" fmla="*/ 451406 h 451406"/>
              <a:gd name="connsiteX11" fmla="*/ 2404864 w 4361153"/>
              <a:gd name="connsiteY11" fmla="*/ 451406 h 451406"/>
              <a:gd name="connsiteX12" fmla="*/ 1781843 w 4361153"/>
              <a:gd name="connsiteY12" fmla="*/ 451406 h 451406"/>
              <a:gd name="connsiteX13" fmla="*/ 1289655 w 4361153"/>
              <a:gd name="connsiteY13" fmla="*/ 451406 h 451406"/>
              <a:gd name="connsiteX14" fmla="*/ 710245 w 4361153"/>
              <a:gd name="connsiteY14" fmla="*/ 451406 h 451406"/>
              <a:gd name="connsiteX15" fmla="*/ 0 w 4361153"/>
              <a:gd name="connsiteY15" fmla="*/ 451406 h 451406"/>
              <a:gd name="connsiteX16" fmla="*/ 0 w 4361153"/>
              <a:gd name="connsiteY16"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153" h="451406" fill="none" extrusionOk="0">
                <a:moveTo>
                  <a:pt x="0" y="0"/>
                </a:moveTo>
                <a:cubicBezTo>
                  <a:pt x="276750" y="-19326"/>
                  <a:pt x="364143" y="-3080"/>
                  <a:pt x="666633" y="0"/>
                </a:cubicBezTo>
                <a:cubicBezTo>
                  <a:pt x="969123" y="3080"/>
                  <a:pt x="1015221" y="3020"/>
                  <a:pt x="1246044" y="0"/>
                </a:cubicBezTo>
                <a:cubicBezTo>
                  <a:pt x="1476867" y="-3020"/>
                  <a:pt x="1698474" y="19346"/>
                  <a:pt x="1912677" y="0"/>
                </a:cubicBezTo>
                <a:cubicBezTo>
                  <a:pt x="2126880" y="-19346"/>
                  <a:pt x="2172151" y="-15490"/>
                  <a:pt x="2404864" y="0"/>
                </a:cubicBezTo>
                <a:cubicBezTo>
                  <a:pt x="2637577" y="15490"/>
                  <a:pt x="2855005" y="4375"/>
                  <a:pt x="2984275" y="0"/>
                </a:cubicBezTo>
                <a:cubicBezTo>
                  <a:pt x="3113545" y="-4375"/>
                  <a:pt x="3354100" y="-3621"/>
                  <a:pt x="3607297" y="0"/>
                </a:cubicBezTo>
                <a:cubicBezTo>
                  <a:pt x="3860494" y="3621"/>
                  <a:pt x="4209649" y="22626"/>
                  <a:pt x="4361153" y="0"/>
                </a:cubicBezTo>
                <a:cubicBezTo>
                  <a:pt x="4373290" y="179371"/>
                  <a:pt x="4354358" y="305705"/>
                  <a:pt x="4361153" y="451406"/>
                </a:cubicBezTo>
                <a:cubicBezTo>
                  <a:pt x="4186482" y="449488"/>
                  <a:pt x="4012229" y="479977"/>
                  <a:pt x="3694520" y="451406"/>
                </a:cubicBezTo>
                <a:cubicBezTo>
                  <a:pt x="3376811" y="422835"/>
                  <a:pt x="3351587" y="476470"/>
                  <a:pt x="3115109" y="451406"/>
                </a:cubicBezTo>
                <a:cubicBezTo>
                  <a:pt x="2878631" y="426342"/>
                  <a:pt x="2581464" y="425998"/>
                  <a:pt x="2404864" y="451406"/>
                </a:cubicBezTo>
                <a:cubicBezTo>
                  <a:pt x="2228264" y="476814"/>
                  <a:pt x="2071566" y="430054"/>
                  <a:pt x="1781843" y="451406"/>
                </a:cubicBezTo>
                <a:cubicBezTo>
                  <a:pt x="1492120" y="472758"/>
                  <a:pt x="1394927" y="469726"/>
                  <a:pt x="1289655" y="451406"/>
                </a:cubicBezTo>
                <a:cubicBezTo>
                  <a:pt x="1184383" y="433086"/>
                  <a:pt x="897325" y="464101"/>
                  <a:pt x="710245" y="451406"/>
                </a:cubicBezTo>
                <a:cubicBezTo>
                  <a:pt x="523165" y="438712"/>
                  <a:pt x="249346" y="432370"/>
                  <a:pt x="0" y="451406"/>
                </a:cubicBezTo>
                <a:cubicBezTo>
                  <a:pt x="16001" y="359489"/>
                  <a:pt x="22356" y="197288"/>
                  <a:pt x="0" y="0"/>
                </a:cubicBezTo>
                <a:close/>
              </a:path>
              <a:path w="4361153" h="451406" stroke="0" extrusionOk="0">
                <a:moveTo>
                  <a:pt x="0" y="0"/>
                </a:moveTo>
                <a:cubicBezTo>
                  <a:pt x="163239" y="-13998"/>
                  <a:pt x="559231" y="-12994"/>
                  <a:pt x="710245" y="0"/>
                </a:cubicBezTo>
                <a:cubicBezTo>
                  <a:pt x="861259" y="12994"/>
                  <a:pt x="1118418" y="25451"/>
                  <a:pt x="1246044" y="0"/>
                </a:cubicBezTo>
                <a:cubicBezTo>
                  <a:pt x="1373670" y="-25451"/>
                  <a:pt x="1715491" y="-16478"/>
                  <a:pt x="1912677" y="0"/>
                </a:cubicBezTo>
                <a:cubicBezTo>
                  <a:pt x="2109863" y="16478"/>
                  <a:pt x="2400394" y="34521"/>
                  <a:pt x="2622922" y="0"/>
                </a:cubicBezTo>
                <a:cubicBezTo>
                  <a:pt x="2845450" y="-34521"/>
                  <a:pt x="2986939" y="-4078"/>
                  <a:pt x="3245944" y="0"/>
                </a:cubicBezTo>
                <a:cubicBezTo>
                  <a:pt x="3504949" y="4078"/>
                  <a:pt x="4007493" y="34361"/>
                  <a:pt x="4361153" y="0"/>
                </a:cubicBezTo>
                <a:cubicBezTo>
                  <a:pt x="4355410" y="196204"/>
                  <a:pt x="4372202" y="238699"/>
                  <a:pt x="4361153" y="451406"/>
                </a:cubicBezTo>
                <a:cubicBezTo>
                  <a:pt x="4119845" y="467180"/>
                  <a:pt x="3991410" y="432047"/>
                  <a:pt x="3738131" y="451406"/>
                </a:cubicBezTo>
                <a:cubicBezTo>
                  <a:pt x="3484852" y="470765"/>
                  <a:pt x="3254231" y="463106"/>
                  <a:pt x="3071498" y="451406"/>
                </a:cubicBezTo>
                <a:cubicBezTo>
                  <a:pt x="2888765" y="439706"/>
                  <a:pt x="2747709" y="430084"/>
                  <a:pt x="2535699" y="451406"/>
                </a:cubicBezTo>
                <a:cubicBezTo>
                  <a:pt x="2323689" y="472728"/>
                  <a:pt x="2164101" y="471501"/>
                  <a:pt x="1825454" y="451406"/>
                </a:cubicBezTo>
                <a:cubicBezTo>
                  <a:pt x="1486807" y="431311"/>
                  <a:pt x="1482979" y="467278"/>
                  <a:pt x="1289655" y="451406"/>
                </a:cubicBezTo>
                <a:cubicBezTo>
                  <a:pt x="1096331" y="435534"/>
                  <a:pt x="841713" y="429587"/>
                  <a:pt x="710245" y="451406"/>
                </a:cubicBezTo>
                <a:cubicBezTo>
                  <a:pt x="578777" y="473226"/>
                  <a:pt x="227902" y="418349"/>
                  <a:pt x="0" y="451406"/>
                </a:cubicBezTo>
                <a:cubicBezTo>
                  <a:pt x="19759" y="267849"/>
                  <a:pt x="12561" y="138523"/>
                  <a:pt x="0" y="0"/>
                </a:cubicBezTo>
                <a:close/>
              </a:path>
            </a:pathLst>
          </a:custGeom>
          <a:solidFill>
            <a:srgbClr val="FF5050"/>
          </a:solidFill>
          <a:ln>
            <a:solidFill>
              <a:schemeClr val="tx1"/>
            </a:solidFill>
            <a:extLst>
              <a:ext uri="{C807C97D-BFC1-408E-A445-0C87EB9F89A2}">
                <ask:lineSketchStyleProps xmlns:ask="http://schemas.microsoft.com/office/drawing/2018/sketchyshapes" sd="3687116915">
                  <a:prstGeom prst="rect">
                    <a:avLst/>
                  </a:prstGeom>
                  <ask:type>
                    <ask:lineSketchFreehand/>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How to read a json file</a:t>
            </a:r>
          </a:p>
        </p:txBody>
      </p:sp>
      <p:sp>
        <p:nvSpPr>
          <p:cNvPr id="9" name="矩形 8">
            <a:extLst>
              <a:ext uri="{FF2B5EF4-FFF2-40B4-BE49-F238E27FC236}">
                <a16:creationId xmlns:a16="http://schemas.microsoft.com/office/drawing/2014/main" id="{6AE804F5-9934-469E-B1BC-C1D49394711E}"/>
              </a:ext>
            </a:extLst>
          </p:cNvPr>
          <p:cNvSpPr/>
          <p:nvPr/>
        </p:nvSpPr>
        <p:spPr>
          <a:xfrm>
            <a:off x="7117671" y="3791367"/>
            <a:ext cx="4938203" cy="451406"/>
          </a:xfrm>
          <a:custGeom>
            <a:avLst/>
            <a:gdLst>
              <a:gd name="connsiteX0" fmla="*/ 0 w 4938203"/>
              <a:gd name="connsiteY0" fmla="*/ 0 h 451406"/>
              <a:gd name="connsiteX1" fmla="*/ 469129 w 4938203"/>
              <a:gd name="connsiteY1" fmla="*/ 0 h 451406"/>
              <a:gd name="connsiteX2" fmla="*/ 1185169 w 4938203"/>
              <a:gd name="connsiteY2" fmla="*/ 0 h 451406"/>
              <a:gd name="connsiteX3" fmla="*/ 1703680 w 4938203"/>
              <a:gd name="connsiteY3" fmla="*/ 0 h 451406"/>
              <a:gd name="connsiteX4" fmla="*/ 2222191 w 4938203"/>
              <a:gd name="connsiteY4" fmla="*/ 0 h 451406"/>
              <a:gd name="connsiteX5" fmla="*/ 2888849 w 4938203"/>
              <a:gd name="connsiteY5" fmla="*/ 0 h 451406"/>
              <a:gd name="connsiteX6" fmla="*/ 3555506 w 4938203"/>
              <a:gd name="connsiteY6" fmla="*/ 0 h 451406"/>
              <a:gd name="connsiteX7" fmla="*/ 4123400 w 4938203"/>
              <a:gd name="connsiteY7" fmla="*/ 0 h 451406"/>
              <a:gd name="connsiteX8" fmla="*/ 4938203 w 4938203"/>
              <a:gd name="connsiteY8" fmla="*/ 0 h 451406"/>
              <a:gd name="connsiteX9" fmla="*/ 4938203 w 4938203"/>
              <a:gd name="connsiteY9" fmla="*/ 451406 h 451406"/>
              <a:gd name="connsiteX10" fmla="*/ 4320928 w 4938203"/>
              <a:gd name="connsiteY10" fmla="*/ 451406 h 451406"/>
              <a:gd name="connsiteX11" fmla="*/ 3604888 w 4938203"/>
              <a:gd name="connsiteY11" fmla="*/ 451406 h 451406"/>
              <a:gd name="connsiteX12" fmla="*/ 3135759 w 4938203"/>
              <a:gd name="connsiteY12" fmla="*/ 451406 h 451406"/>
              <a:gd name="connsiteX13" fmla="*/ 2469102 w 4938203"/>
              <a:gd name="connsiteY13" fmla="*/ 451406 h 451406"/>
              <a:gd name="connsiteX14" fmla="*/ 1901208 w 4938203"/>
              <a:gd name="connsiteY14" fmla="*/ 451406 h 451406"/>
              <a:gd name="connsiteX15" fmla="*/ 1333315 w 4938203"/>
              <a:gd name="connsiteY15" fmla="*/ 451406 h 451406"/>
              <a:gd name="connsiteX16" fmla="*/ 716039 w 4938203"/>
              <a:gd name="connsiteY16" fmla="*/ 451406 h 451406"/>
              <a:gd name="connsiteX17" fmla="*/ 0 w 4938203"/>
              <a:gd name="connsiteY17" fmla="*/ 451406 h 451406"/>
              <a:gd name="connsiteX18" fmla="*/ 0 w 4938203"/>
              <a:gd name="connsiteY18"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938203" h="451406" fill="none" extrusionOk="0">
                <a:moveTo>
                  <a:pt x="0" y="0"/>
                </a:moveTo>
                <a:cubicBezTo>
                  <a:pt x="106511" y="20423"/>
                  <a:pt x="236641" y="-607"/>
                  <a:pt x="469129" y="0"/>
                </a:cubicBezTo>
                <a:cubicBezTo>
                  <a:pt x="701617" y="607"/>
                  <a:pt x="998000" y="-17143"/>
                  <a:pt x="1185169" y="0"/>
                </a:cubicBezTo>
                <a:cubicBezTo>
                  <a:pt x="1372338" y="17143"/>
                  <a:pt x="1548279" y="-7100"/>
                  <a:pt x="1703680" y="0"/>
                </a:cubicBezTo>
                <a:cubicBezTo>
                  <a:pt x="1859081" y="7100"/>
                  <a:pt x="2056587" y="-5949"/>
                  <a:pt x="2222191" y="0"/>
                </a:cubicBezTo>
                <a:cubicBezTo>
                  <a:pt x="2387795" y="5949"/>
                  <a:pt x="2657317" y="28273"/>
                  <a:pt x="2888849" y="0"/>
                </a:cubicBezTo>
                <a:cubicBezTo>
                  <a:pt x="3120381" y="-28273"/>
                  <a:pt x="3292218" y="-7411"/>
                  <a:pt x="3555506" y="0"/>
                </a:cubicBezTo>
                <a:cubicBezTo>
                  <a:pt x="3818794" y="7411"/>
                  <a:pt x="3883528" y="2259"/>
                  <a:pt x="4123400" y="0"/>
                </a:cubicBezTo>
                <a:cubicBezTo>
                  <a:pt x="4363272" y="-2259"/>
                  <a:pt x="4680111" y="1147"/>
                  <a:pt x="4938203" y="0"/>
                </a:cubicBezTo>
                <a:cubicBezTo>
                  <a:pt x="4960534" y="106945"/>
                  <a:pt x="4921774" y="274425"/>
                  <a:pt x="4938203" y="451406"/>
                </a:cubicBezTo>
                <a:cubicBezTo>
                  <a:pt x="4690537" y="480267"/>
                  <a:pt x="4528589" y="423811"/>
                  <a:pt x="4320928" y="451406"/>
                </a:cubicBezTo>
                <a:cubicBezTo>
                  <a:pt x="4113268" y="479001"/>
                  <a:pt x="3928074" y="456489"/>
                  <a:pt x="3604888" y="451406"/>
                </a:cubicBezTo>
                <a:cubicBezTo>
                  <a:pt x="3281702" y="446323"/>
                  <a:pt x="3340584" y="446548"/>
                  <a:pt x="3135759" y="451406"/>
                </a:cubicBezTo>
                <a:cubicBezTo>
                  <a:pt x="2930934" y="456264"/>
                  <a:pt x="2708131" y="426178"/>
                  <a:pt x="2469102" y="451406"/>
                </a:cubicBezTo>
                <a:cubicBezTo>
                  <a:pt x="2230073" y="476634"/>
                  <a:pt x="2036717" y="430846"/>
                  <a:pt x="1901208" y="451406"/>
                </a:cubicBezTo>
                <a:cubicBezTo>
                  <a:pt x="1765699" y="471966"/>
                  <a:pt x="1594508" y="469315"/>
                  <a:pt x="1333315" y="451406"/>
                </a:cubicBezTo>
                <a:cubicBezTo>
                  <a:pt x="1072122" y="433497"/>
                  <a:pt x="881117" y="439086"/>
                  <a:pt x="716039" y="451406"/>
                </a:cubicBezTo>
                <a:cubicBezTo>
                  <a:pt x="550961" y="463726"/>
                  <a:pt x="175655" y="448100"/>
                  <a:pt x="0" y="451406"/>
                </a:cubicBezTo>
                <a:cubicBezTo>
                  <a:pt x="-13122" y="329125"/>
                  <a:pt x="-6053" y="147719"/>
                  <a:pt x="0" y="0"/>
                </a:cubicBezTo>
                <a:close/>
              </a:path>
              <a:path w="4938203" h="451406" stroke="0" extrusionOk="0">
                <a:moveTo>
                  <a:pt x="0" y="0"/>
                </a:moveTo>
                <a:cubicBezTo>
                  <a:pt x="169298" y="3480"/>
                  <a:pt x="260745" y="23562"/>
                  <a:pt x="518511" y="0"/>
                </a:cubicBezTo>
                <a:cubicBezTo>
                  <a:pt x="776277" y="-23562"/>
                  <a:pt x="778928" y="21149"/>
                  <a:pt x="987641" y="0"/>
                </a:cubicBezTo>
                <a:cubicBezTo>
                  <a:pt x="1196354" y="-21149"/>
                  <a:pt x="1312608" y="23970"/>
                  <a:pt x="1506152" y="0"/>
                </a:cubicBezTo>
                <a:cubicBezTo>
                  <a:pt x="1699696" y="-23970"/>
                  <a:pt x="1948052" y="-13050"/>
                  <a:pt x="2123427" y="0"/>
                </a:cubicBezTo>
                <a:cubicBezTo>
                  <a:pt x="2298802" y="13050"/>
                  <a:pt x="2566336" y="7147"/>
                  <a:pt x="2790085" y="0"/>
                </a:cubicBezTo>
                <a:cubicBezTo>
                  <a:pt x="3013834" y="-7147"/>
                  <a:pt x="3329185" y="27863"/>
                  <a:pt x="3506124" y="0"/>
                </a:cubicBezTo>
                <a:cubicBezTo>
                  <a:pt x="3683063" y="-27863"/>
                  <a:pt x="3906899" y="16329"/>
                  <a:pt x="4222164" y="0"/>
                </a:cubicBezTo>
                <a:cubicBezTo>
                  <a:pt x="4537429" y="-16329"/>
                  <a:pt x="4670782" y="23653"/>
                  <a:pt x="4938203" y="0"/>
                </a:cubicBezTo>
                <a:cubicBezTo>
                  <a:pt x="4942974" y="198644"/>
                  <a:pt x="4931513" y="253734"/>
                  <a:pt x="4938203" y="451406"/>
                </a:cubicBezTo>
                <a:cubicBezTo>
                  <a:pt x="4730251" y="472170"/>
                  <a:pt x="4560128" y="456852"/>
                  <a:pt x="4419692" y="451406"/>
                </a:cubicBezTo>
                <a:cubicBezTo>
                  <a:pt x="4279256" y="445960"/>
                  <a:pt x="3950385" y="484292"/>
                  <a:pt x="3703652" y="451406"/>
                </a:cubicBezTo>
                <a:cubicBezTo>
                  <a:pt x="3456919" y="418520"/>
                  <a:pt x="3349214" y="436965"/>
                  <a:pt x="3234523" y="451406"/>
                </a:cubicBezTo>
                <a:cubicBezTo>
                  <a:pt x="3119832" y="465847"/>
                  <a:pt x="2790618" y="436857"/>
                  <a:pt x="2567866" y="451406"/>
                </a:cubicBezTo>
                <a:cubicBezTo>
                  <a:pt x="2345114" y="465955"/>
                  <a:pt x="2237956" y="436341"/>
                  <a:pt x="1999972" y="451406"/>
                </a:cubicBezTo>
                <a:cubicBezTo>
                  <a:pt x="1761988" y="466471"/>
                  <a:pt x="1682924" y="462056"/>
                  <a:pt x="1432079" y="451406"/>
                </a:cubicBezTo>
                <a:cubicBezTo>
                  <a:pt x="1181234" y="440756"/>
                  <a:pt x="965559" y="423759"/>
                  <a:pt x="716039" y="451406"/>
                </a:cubicBezTo>
                <a:cubicBezTo>
                  <a:pt x="466519" y="479053"/>
                  <a:pt x="191984" y="461870"/>
                  <a:pt x="0" y="451406"/>
                </a:cubicBezTo>
                <a:cubicBezTo>
                  <a:pt x="3216" y="313359"/>
                  <a:pt x="-15408" y="115253"/>
                  <a:pt x="0" y="0"/>
                </a:cubicBezTo>
                <a:close/>
              </a:path>
            </a:pathLst>
          </a:custGeom>
          <a:solidFill>
            <a:srgbClr val="92D050"/>
          </a:solidFill>
          <a:ln>
            <a:solidFill>
              <a:schemeClr val="tx1"/>
            </a:solidFill>
            <a:extLst>
              <a:ext uri="{C807C97D-BFC1-408E-A445-0C87EB9F89A2}">
                <ask:lineSketchStyleProps xmlns:ask="http://schemas.microsoft.com/office/drawing/2018/sketchyshapes" sd="2727557108">
                  <a:prstGeom prst="rect">
                    <a:avLst/>
                  </a:prstGeom>
                  <ask:type>
                    <ask:lineSketchFreehand/>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How to read a json file in java</a:t>
            </a:r>
          </a:p>
        </p:txBody>
      </p:sp>
      <p:grpSp>
        <p:nvGrpSpPr>
          <p:cNvPr id="11" name="组合 10">
            <a:extLst>
              <a:ext uri="{FF2B5EF4-FFF2-40B4-BE49-F238E27FC236}">
                <a16:creationId xmlns:a16="http://schemas.microsoft.com/office/drawing/2014/main" id="{06CA6E85-7D21-41C1-9D72-66FA425B4C72}"/>
              </a:ext>
            </a:extLst>
          </p:cNvPr>
          <p:cNvGrpSpPr/>
          <p:nvPr/>
        </p:nvGrpSpPr>
        <p:grpSpPr>
          <a:xfrm>
            <a:off x="600177" y="3267015"/>
            <a:ext cx="3390989" cy="419111"/>
            <a:chOff x="922893" y="2152404"/>
            <a:chExt cx="3390989" cy="419111"/>
          </a:xfrm>
        </p:grpSpPr>
        <p:pic>
          <p:nvPicPr>
            <p:cNvPr id="12" name="图片 11">
              <a:extLst>
                <a:ext uri="{FF2B5EF4-FFF2-40B4-BE49-F238E27FC236}">
                  <a16:creationId xmlns:a16="http://schemas.microsoft.com/office/drawing/2014/main" id="{AAAB3DCD-1922-4AD3-AEBC-68FE4593F5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893" y="2152404"/>
              <a:ext cx="3390989" cy="419111"/>
            </a:xfrm>
            <a:prstGeom prst="rect">
              <a:avLst/>
            </a:prstGeom>
            <a:ln>
              <a:solidFill>
                <a:schemeClr val="tx1"/>
              </a:solidFill>
            </a:ln>
          </p:spPr>
        </p:pic>
        <p:sp>
          <p:nvSpPr>
            <p:cNvPr id="13" name="矩形 12">
              <a:extLst>
                <a:ext uri="{FF2B5EF4-FFF2-40B4-BE49-F238E27FC236}">
                  <a16:creationId xmlns:a16="http://schemas.microsoft.com/office/drawing/2014/main" id="{DD789FED-379C-473B-A882-6A494D1A443D}"/>
                </a:ext>
              </a:extLst>
            </p:cNvPr>
            <p:cNvSpPr/>
            <p:nvPr/>
          </p:nvSpPr>
          <p:spPr>
            <a:xfrm>
              <a:off x="1877381" y="2214435"/>
              <a:ext cx="545338" cy="293755"/>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35E1AB7-EE15-4EEB-B5A0-DCB1984C1AF0}"/>
                </a:ext>
              </a:extLst>
            </p:cNvPr>
            <p:cNvSpPr/>
            <p:nvPr/>
          </p:nvSpPr>
          <p:spPr>
            <a:xfrm>
              <a:off x="2466185" y="2214053"/>
              <a:ext cx="687342" cy="29375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91E974F-FDA0-4971-95E8-073833B104DF}"/>
                </a:ext>
              </a:extLst>
            </p:cNvPr>
            <p:cNvSpPr/>
            <p:nvPr/>
          </p:nvSpPr>
          <p:spPr>
            <a:xfrm>
              <a:off x="3232766" y="2216227"/>
              <a:ext cx="842617" cy="293755"/>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7" name="组合 16">
            <a:extLst>
              <a:ext uri="{FF2B5EF4-FFF2-40B4-BE49-F238E27FC236}">
                <a16:creationId xmlns:a16="http://schemas.microsoft.com/office/drawing/2014/main" id="{3781F507-817C-4E49-8C21-8F6F446A267C}"/>
              </a:ext>
            </a:extLst>
          </p:cNvPr>
          <p:cNvGrpSpPr/>
          <p:nvPr/>
        </p:nvGrpSpPr>
        <p:grpSpPr>
          <a:xfrm>
            <a:off x="507969" y="3965941"/>
            <a:ext cx="3575403" cy="421324"/>
            <a:chOff x="430586" y="3203060"/>
            <a:chExt cx="3575403" cy="421324"/>
          </a:xfrm>
        </p:grpSpPr>
        <p:pic>
          <p:nvPicPr>
            <p:cNvPr id="18" name="图片 17">
              <a:extLst>
                <a:ext uri="{FF2B5EF4-FFF2-40B4-BE49-F238E27FC236}">
                  <a16:creationId xmlns:a16="http://schemas.microsoft.com/office/drawing/2014/main" id="{0784ADCB-6C48-4147-82C1-CB4D3DC3497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586" y="3203060"/>
              <a:ext cx="3575403" cy="421324"/>
            </a:xfrm>
            <a:prstGeom prst="rect">
              <a:avLst/>
            </a:prstGeom>
            <a:ln>
              <a:solidFill>
                <a:schemeClr val="tx1"/>
              </a:solidFill>
            </a:ln>
          </p:spPr>
        </p:pic>
        <p:sp>
          <p:nvSpPr>
            <p:cNvPr id="19" name="矩形 18">
              <a:extLst>
                <a:ext uri="{FF2B5EF4-FFF2-40B4-BE49-F238E27FC236}">
                  <a16:creationId xmlns:a16="http://schemas.microsoft.com/office/drawing/2014/main" id="{0F002625-F938-455F-AF97-658CDBDD5607}"/>
                </a:ext>
              </a:extLst>
            </p:cNvPr>
            <p:cNvSpPr/>
            <p:nvPr/>
          </p:nvSpPr>
          <p:spPr>
            <a:xfrm>
              <a:off x="1485708" y="3252404"/>
              <a:ext cx="536663" cy="293755"/>
            </a:xfrm>
            <a:prstGeom prst="rect">
              <a:avLst/>
            </a:prstGeom>
            <a:solidFill>
              <a:srgbClr val="FF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63AB6EDD-8E84-4BFB-B0F0-76D6C3B99828}"/>
                </a:ext>
              </a:extLst>
            </p:cNvPr>
            <p:cNvSpPr/>
            <p:nvPr/>
          </p:nvSpPr>
          <p:spPr>
            <a:xfrm>
              <a:off x="2084766" y="3259172"/>
              <a:ext cx="960121" cy="293755"/>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AA90F91E-ECC9-43F4-A142-1F34FA311D27}"/>
                </a:ext>
              </a:extLst>
            </p:cNvPr>
            <p:cNvSpPr/>
            <p:nvPr/>
          </p:nvSpPr>
          <p:spPr>
            <a:xfrm>
              <a:off x="3107281" y="3252022"/>
              <a:ext cx="842617" cy="293755"/>
            </a:xfrm>
            <a:prstGeom prst="rect">
              <a:avLst/>
            </a:prstGeom>
            <a:solidFill>
              <a:schemeClr val="accent2">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2" name="矩形 21">
            <a:extLst>
              <a:ext uri="{FF2B5EF4-FFF2-40B4-BE49-F238E27FC236}">
                <a16:creationId xmlns:a16="http://schemas.microsoft.com/office/drawing/2014/main" id="{B9D64D40-EA38-4DE9-809F-4C0452146EA4}"/>
              </a:ext>
            </a:extLst>
          </p:cNvPr>
          <p:cNvSpPr/>
          <p:nvPr/>
        </p:nvSpPr>
        <p:spPr>
          <a:xfrm>
            <a:off x="159798" y="1066880"/>
            <a:ext cx="4095223" cy="1938992"/>
          </a:xfrm>
          <a:prstGeom prst="rect">
            <a:avLst/>
          </a:prstGeom>
          <a:ln w="28575"/>
        </p:spPr>
        <p:style>
          <a:lnRef idx="2">
            <a:schemeClr val="dk1"/>
          </a:lnRef>
          <a:fillRef idx="1">
            <a:schemeClr val="lt1"/>
          </a:fillRef>
          <a:effectRef idx="0">
            <a:schemeClr val="dk1"/>
          </a:effectRef>
          <a:fontRef idx="minor">
            <a:schemeClr val="dk1"/>
          </a:fontRef>
        </p:style>
        <p:txBody>
          <a:bodyPr wrap="square">
            <a:spAutoFit/>
          </a:bodyPr>
          <a:lstStyle/>
          <a:p>
            <a:pPr algn="ctr"/>
            <a:r>
              <a:rPr lang="en-US" altLang="zh-CN" sz="2400" b="1" dirty="0">
                <a:latin typeface="Times New Roman" panose="02020603050405020304" pitchFamily="18" charset="0"/>
                <a:ea typeface="Kaiti SC" panose="02010600040101010101" pitchFamily="2" charset="-122"/>
                <a:cs typeface="Times New Roman" panose="02020603050405020304" pitchFamily="18" charset="0"/>
              </a:rPr>
              <a:t>How-to questions usually describe the essential elements of the corresponding programming tasks</a:t>
            </a:r>
            <a:r>
              <a:rPr lang="zh-CN" altLang="en-US" sz="24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2400" b="1" dirty="0">
                <a:solidFill>
                  <a:srgbClr val="FF0000"/>
                </a:solidFill>
                <a:latin typeface="Times New Roman" panose="02020603050405020304" pitchFamily="18" charset="0"/>
                <a:ea typeface="Kaiti SC" panose="02010600040101010101" pitchFamily="2" charset="-122"/>
                <a:cs typeface="Times New Roman" panose="02020603050405020304" pitchFamily="18" charset="0"/>
              </a:rPr>
              <a:t>Action</a:t>
            </a:r>
            <a:r>
              <a:rPr lang="zh-CN" altLang="en-US" sz="24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2400" b="1" dirty="0">
                <a:solidFill>
                  <a:schemeClr val="accent1"/>
                </a:solidFill>
                <a:latin typeface="Times New Roman" panose="02020603050405020304" pitchFamily="18" charset="0"/>
                <a:ea typeface="Kaiti SC" panose="02010600040101010101" pitchFamily="2" charset="-122"/>
                <a:cs typeface="Times New Roman" panose="02020603050405020304" pitchFamily="18" charset="0"/>
              </a:rPr>
              <a:t>Object</a:t>
            </a:r>
            <a:r>
              <a:rPr lang="zh-CN" altLang="en-US" sz="2400" b="1" dirty="0">
                <a:latin typeface="Times New Roman" panose="02020603050405020304" pitchFamily="18" charset="0"/>
                <a:ea typeface="Kaiti SC" panose="02010600040101010101" pitchFamily="2" charset="-122"/>
                <a:cs typeface="Times New Roman" panose="02020603050405020304" pitchFamily="18" charset="0"/>
              </a:rPr>
              <a:t>、</a:t>
            </a:r>
            <a:r>
              <a:rPr lang="en-US" altLang="zh-CN" sz="2400" b="1" dirty="0">
                <a:solidFill>
                  <a:schemeClr val="accent2"/>
                </a:solidFill>
                <a:latin typeface="Times New Roman" panose="02020603050405020304" pitchFamily="18" charset="0"/>
                <a:ea typeface="Kaiti SC" panose="02010600040101010101" pitchFamily="2" charset="-122"/>
                <a:cs typeface="Times New Roman" panose="02020603050405020304" pitchFamily="18" charset="0"/>
              </a:rPr>
              <a:t>Constraint</a:t>
            </a:r>
          </a:p>
        </p:txBody>
      </p:sp>
      <p:grpSp>
        <p:nvGrpSpPr>
          <p:cNvPr id="23" name="组合 22">
            <a:extLst>
              <a:ext uri="{FF2B5EF4-FFF2-40B4-BE49-F238E27FC236}">
                <a16:creationId xmlns:a16="http://schemas.microsoft.com/office/drawing/2014/main" id="{B0375745-64B8-4CAC-A3E5-982F5F9411AB}"/>
              </a:ext>
            </a:extLst>
          </p:cNvPr>
          <p:cNvGrpSpPr/>
          <p:nvPr/>
        </p:nvGrpSpPr>
        <p:grpSpPr>
          <a:xfrm>
            <a:off x="7731320" y="1015574"/>
            <a:ext cx="3533348" cy="853453"/>
            <a:chOff x="7731320" y="1098817"/>
            <a:chExt cx="3533348" cy="853453"/>
          </a:xfrm>
        </p:grpSpPr>
        <p:sp>
          <p:nvSpPr>
            <p:cNvPr id="2" name="箭头: 右 1">
              <a:extLst>
                <a:ext uri="{FF2B5EF4-FFF2-40B4-BE49-F238E27FC236}">
                  <a16:creationId xmlns:a16="http://schemas.microsoft.com/office/drawing/2014/main" id="{2C7D8A03-45D6-47B0-B1C5-252A14703106}"/>
                </a:ext>
              </a:extLst>
            </p:cNvPr>
            <p:cNvSpPr/>
            <p:nvPr/>
          </p:nvSpPr>
          <p:spPr>
            <a:xfrm rot="16200000">
              <a:off x="9223899" y="1512545"/>
              <a:ext cx="408373" cy="471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0D9452F9-4396-486A-BC2E-7CCE7492EDF7}"/>
                </a:ext>
              </a:extLst>
            </p:cNvPr>
            <p:cNvSpPr txBox="1"/>
            <p:nvPr/>
          </p:nvSpPr>
          <p:spPr>
            <a:xfrm>
              <a:off x="7731320" y="1098817"/>
              <a:ext cx="3533348" cy="461665"/>
            </a:xfrm>
            <a:prstGeom prst="rect">
              <a:avLst/>
            </a:prstGeom>
            <a:noFill/>
          </p:spPr>
          <p:txBody>
            <a:bodyPr wrap="square">
              <a:spAutoFit/>
            </a:bodyPr>
            <a:lstStyle/>
            <a:p>
              <a:pPr algn="ctr"/>
              <a:r>
                <a:rPr lang="en-US" altLang="zh-CN" sz="2400" b="1" dirty="0">
                  <a:latin typeface="Times New Roman" panose="02020603050405020304" pitchFamily="18" charset="0"/>
                  <a:ea typeface="Kaiti SC" panose="02010600040101010101" pitchFamily="2" charset="-122"/>
                  <a:cs typeface="Times New Roman" panose="02020603050405020304" pitchFamily="18" charset="0"/>
                </a:rPr>
                <a:t>The constraint is missing</a:t>
              </a:r>
              <a:endParaRPr lang="zh-CN" altLang="en-US" sz="2400" dirty="0"/>
            </a:p>
          </p:txBody>
        </p:sp>
      </p:grpSp>
      <p:sp>
        <p:nvSpPr>
          <p:cNvPr id="28" name="矩形 27">
            <a:extLst>
              <a:ext uri="{FF2B5EF4-FFF2-40B4-BE49-F238E27FC236}">
                <a16:creationId xmlns:a16="http://schemas.microsoft.com/office/drawing/2014/main" id="{7D896D98-F2FB-422B-9F7B-5CF9A13AADB8}"/>
              </a:ext>
            </a:extLst>
          </p:cNvPr>
          <p:cNvSpPr/>
          <p:nvPr/>
        </p:nvSpPr>
        <p:spPr>
          <a:xfrm>
            <a:off x="7304104" y="2442031"/>
            <a:ext cx="4361153" cy="451406"/>
          </a:xfrm>
          <a:custGeom>
            <a:avLst/>
            <a:gdLst>
              <a:gd name="connsiteX0" fmla="*/ 0 w 4361153"/>
              <a:gd name="connsiteY0" fmla="*/ 0 h 451406"/>
              <a:gd name="connsiteX1" fmla="*/ 666633 w 4361153"/>
              <a:gd name="connsiteY1" fmla="*/ 0 h 451406"/>
              <a:gd name="connsiteX2" fmla="*/ 1246044 w 4361153"/>
              <a:gd name="connsiteY2" fmla="*/ 0 h 451406"/>
              <a:gd name="connsiteX3" fmla="*/ 1912677 w 4361153"/>
              <a:gd name="connsiteY3" fmla="*/ 0 h 451406"/>
              <a:gd name="connsiteX4" fmla="*/ 2404864 w 4361153"/>
              <a:gd name="connsiteY4" fmla="*/ 0 h 451406"/>
              <a:gd name="connsiteX5" fmla="*/ 2984275 w 4361153"/>
              <a:gd name="connsiteY5" fmla="*/ 0 h 451406"/>
              <a:gd name="connsiteX6" fmla="*/ 3607297 w 4361153"/>
              <a:gd name="connsiteY6" fmla="*/ 0 h 451406"/>
              <a:gd name="connsiteX7" fmla="*/ 4361153 w 4361153"/>
              <a:gd name="connsiteY7" fmla="*/ 0 h 451406"/>
              <a:gd name="connsiteX8" fmla="*/ 4361153 w 4361153"/>
              <a:gd name="connsiteY8" fmla="*/ 451406 h 451406"/>
              <a:gd name="connsiteX9" fmla="*/ 3694520 w 4361153"/>
              <a:gd name="connsiteY9" fmla="*/ 451406 h 451406"/>
              <a:gd name="connsiteX10" fmla="*/ 3115109 w 4361153"/>
              <a:gd name="connsiteY10" fmla="*/ 451406 h 451406"/>
              <a:gd name="connsiteX11" fmla="*/ 2404864 w 4361153"/>
              <a:gd name="connsiteY11" fmla="*/ 451406 h 451406"/>
              <a:gd name="connsiteX12" fmla="*/ 1781843 w 4361153"/>
              <a:gd name="connsiteY12" fmla="*/ 451406 h 451406"/>
              <a:gd name="connsiteX13" fmla="*/ 1289655 w 4361153"/>
              <a:gd name="connsiteY13" fmla="*/ 451406 h 451406"/>
              <a:gd name="connsiteX14" fmla="*/ 710245 w 4361153"/>
              <a:gd name="connsiteY14" fmla="*/ 451406 h 451406"/>
              <a:gd name="connsiteX15" fmla="*/ 0 w 4361153"/>
              <a:gd name="connsiteY15" fmla="*/ 451406 h 451406"/>
              <a:gd name="connsiteX16" fmla="*/ 0 w 4361153"/>
              <a:gd name="connsiteY16"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61153" h="451406" fill="none" extrusionOk="0">
                <a:moveTo>
                  <a:pt x="0" y="0"/>
                </a:moveTo>
                <a:cubicBezTo>
                  <a:pt x="276750" y="-19326"/>
                  <a:pt x="364143" y="-3080"/>
                  <a:pt x="666633" y="0"/>
                </a:cubicBezTo>
                <a:cubicBezTo>
                  <a:pt x="969123" y="3080"/>
                  <a:pt x="1015221" y="3020"/>
                  <a:pt x="1246044" y="0"/>
                </a:cubicBezTo>
                <a:cubicBezTo>
                  <a:pt x="1476867" y="-3020"/>
                  <a:pt x="1698474" y="19346"/>
                  <a:pt x="1912677" y="0"/>
                </a:cubicBezTo>
                <a:cubicBezTo>
                  <a:pt x="2126880" y="-19346"/>
                  <a:pt x="2172151" y="-15490"/>
                  <a:pt x="2404864" y="0"/>
                </a:cubicBezTo>
                <a:cubicBezTo>
                  <a:pt x="2637577" y="15490"/>
                  <a:pt x="2855005" y="4375"/>
                  <a:pt x="2984275" y="0"/>
                </a:cubicBezTo>
                <a:cubicBezTo>
                  <a:pt x="3113545" y="-4375"/>
                  <a:pt x="3354100" y="-3621"/>
                  <a:pt x="3607297" y="0"/>
                </a:cubicBezTo>
                <a:cubicBezTo>
                  <a:pt x="3860494" y="3621"/>
                  <a:pt x="4209649" y="22626"/>
                  <a:pt x="4361153" y="0"/>
                </a:cubicBezTo>
                <a:cubicBezTo>
                  <a:pt x="4373290" y="179371"/>
                  <a:pt x="4354358" y="305705"/>
                  <a:pt x="4361153" y="451406"/>
                </a:cubicBezTo>
                <a:cubicBezTo>
                  <a:pt x="4186482" y="449488"/>
                  <a:pt x="4012229" y="479977"/>
                  <a:pt x="3694520" y="451406"/>
                </a:cubicBezTo>
                <a:cubicBezTo>
                  <a:pt x="3376811" y="422835"/>
                  <a:pt x="3351587" y="476470"/>
                  <a:pt x="3115109" y="451406"/>
                </a:cubicBezTo>
                <a:cubicBezTo>
                  <a:pt x="2878631" y="426342"/>
                  <a:pt x="2581464" y="425998"/>
                  <a:pt x="2404864" y="451406"/>
                </a:cubicBezTo>
                <a:cubicBezTo>
                  <a:pt x="2228264" y="476814"/>
                  <a:pt x="2071566" y="430054"/>
                  <a:pt x="1781843" y="451406"/>
                </a:cubicBezTo>
                <a:cubicBezTo>
                  <a:pt x="1492120" y="472758"/>
                  <a:pt x="1394927" y="469726"/>
                  <a:pt x="1289655" y="451406"/>
                </a:cubicBezTo>
                <a:cubicBezTo>
                  <a:pt x="1184383" y="433086"/>
                  <a:pt x="897325" y="464101"/>
                  <a:pt x="710245" y="451406"/>
                </a:cubicBezTo>
                <a:cubicBezTo>
                  <a:pt x="523165" y="438712"/>
                  <a:pt x="249346" y="432370"/>
                  <a:pt x="0" y="451406"/>
                </a:cubicBezTo>
                <a:cubicBezTo>
                  <a:pt x="16001" y="359489"/>
                  <a:pt x="22356" y="197288"/>
                  <a:pt x="0" y="0"/>
                </a:cubicBezTo>
                <a:close/>
              </a:path>
              <a:path w="4361153" h="451406" stroke="0" extrusionOk="0">
                <a:moveTo>
                  <a:pt x="0" y="0"/>
                </a:moveTo>
                <a:cubicBezTo>
                  <a:pt x="163239" y="-13998"/>
                  <a:pt x="559231" y="-12994"/>
                  <a:pt x="710245" y="0"/>
                </a:cubicBezTo>
                <a:cubicBezTo>
                  <a:pt x="861259" y="12994"/>
                  <a:pt x="1118418" y="25451"/>
                  <a:pt x="1246044" y="0"/>
                </a:cubicBezTo>
                <a:cubicBezTo>
                  <a:pt x="1373670" y="-25451"/>
                  <a:pt x="1715491" y="-16478"/>
                  <a:pt x="1912677" y="0"/>
                </a:cubicBezTo>
                <a:cubicBezTo>
                  <a:pt x="2109863" y="16478"/>
                  <a:pt x="2400394" y="34521"/>
                  <a:pt x="2622922" y="0"/>
                </a:cubicBezTo>
                <a:cubicBezTo>
                  <a:pt x="2845450" y="-34521"/>
                  <a:pt x="2986939" y="-4078"/>
                  <a:pt x="3245944" y="0"/>
                </a:cubicBezTo>
                <a:cubicBezTo>
                  <a:pt x="3504949" y="4078"/>
                  <a:pt x="4007493" y="34361"/>
                  <a:pt x="4361153" y="0"/>
                </a:cubicBezTo>
                <a:cubicBezTo>
                  <a:pt x="4355410" y="196204"/>
                  <a:pt x="4372202" y="238699"/>
                  <a:pt x="4361153" y="451406"/>
                </a:cubicBezTo>
                <a:cubicBezTo>
                  <a:pt x="4119845" y="467180"/>
                  <a:pt x="3991410" y="432047"/>
                  <a:pt x="3738131" y="451406"/>
                </a:cubicBezTo>
                <a:cubicBezTo>
                  <a:pt x="3484852" y="470765"/>
                  <a:pt x="3254231" y="463106"/>
                  <a:pt x="3071498" y="451406"/>
                </a:cubicBezTo>
                <a:cubicBezTo>
                  <a:pt x="2888765" y="439706"/>
                  <a:pt x="2747709" y="430084"/>
                  <a:pt x="2535699" y="451406"/>
                </a:cubicBezTo>
                <a:cubicBezTo>
                  <a:pt x="2323689" y="472728"/>
                  <a:pt x="2164101" y="471501"/>
                  <a:pt x="1825454" y="451406"/>
                </a:cubicBezTo>
                <a:cubicBezTo>
                  <a:pt x="1486807" y="431311"/>
                  <a:pt x="1482979" y="467278"/>
                  <a:pt x="1289655" y="451406"/>
                </a:cubicBezTo>
                <a:cubicBezTo>
                  <a:pt x="1096331" y="435534"/>
                  <a:pt x="841713" y="429587"/>
                  <a:pt x="710245" y="451406"/>
                </a:cubicBezTo>
                <a:cubicBezTo>
                  <a:pt x="578777" y="473226"/>
                  <a:pt x="227902" y="418349"/>
                  <a:pt x="0" y="451406"/>
                </a:cubicBezTo>
                <a:cubicBezTo>
                  <a:pt x="19759" y="267849"/>
                  <a:pt x="12561" y="138523"/>
                  <a:pt x="0" y="0"/>
                </a:cubicBezTo>
                <a:close/>
              </a:path>
            </a:pathLst>
          </a:custGeom>
          <a:solidFill>
            <a:srgbClr val="FF5050"/>
          </a:solidFill>
          <a:ln>
            <a:solidFill>
              <a:schemeClr val="tx1"/>
            </a:solidFill>
            <a:extLst>
              <a:ext uri="{C807C97D-BFC1-408E-A445-0C87EB9F89A2}">
                <ask:lineSketchStyleProps xmlns:ask="http://schemas.microsoft.com/office/drawing/2018/sketchyshapes" sd="3687116915">
                  <a:prstGeom prst="rect">
                    <a:avLst/>
                  </a:prstGeom>
                  <ask:type>
                    <ask:lineSketchFreehand/>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How to read a file in java</a:t>
            </a:r>
          </a:p>
        </p:txBody>
      </p:sp>
      <p:grpSp>
        <p:nvGrpSpPr>
          <p:cNvPr id="6" name="组合 5">
            <a:extLst>
              <a:ext uri="{FF2B5EF4-FFF2-40B4-BE49-F238E27FC236}">
                <a16:creationId xmlns:a16="http://schemas.microsoft.com/office/drawing/2014/main" id="{E143F5FE-B602-4EFC-B572-AF687181898C}"/>
              </a:ext>
            </a:extLst>
          </p:cNvPr>
          <p:cNvGrpSpPr/>
          <p:nvPr/>
        </p:nvGrpSpPr>
        <p:grpSpPr>
          <a:xfrm>
            <a:off x="6926429" y="742277"/>
            <a:ext cx="5267417" cy="826605"/>
            <a:chOff x="7029915" y="4238607"/>
            <a:chExt cx="5267417" cy="826605"/>
          </a:xfrm>
        </p:grpSpPr>
        <p:sp>
          <p:nvSpPr>
            <p:cNvPr id="29" name="文本框 28">
              <a:extLst>
                <a:ext uri="{FF2B5EF4-FFF2-40B4-BE49-F238E27FC236}">
                  <a16:creationId xmlns:a16="http://schemas.microsoft.com/office/drawing/2014/main" id="{0B50F5FE-F9AF-4B1F-A72F-C0148D10F455}"/>
                </a:ext>
              </a:extLst>
            </p:cNvPr>
            <p:cNvSpPr txBox="1"/>
            <p:nvPr/>
          </p:nvSpPr>
          <p:spPr>
            <a:xfrm>
              <a:off x="7029915" y="4238607"/>
              <a:ext cx="5267417" cy="461665"/>
            </a:xfrm>
            <a:prstGeom prst="rect">
              <a:avLst/>
            </a:prstGeom>
            <a:noFill/>
          </p:spPr>
          <p:txBody>
            <a:bodyPr wrap="square">
              <a:spAutoFit/>
            </a:bodyPr>
            <a:lstStyle/>
            <a:p>
              <a:pPr algn="ctr"/>
              <a:r>
                <a:rPr lang="en-US" altLang="zh-CN" sz="2400" b="1" dirty="0">
                  <a:latin typeface="Times New Roman" panose="02020603050405020304" pitchFamily="18" charset="0"/>
                  <a:ea typeface="Kaiti SC" panose="02010600040101010101" pitchFamily="2" charset="-122"/>
                  <a:cs typeface="Times New Roman" panose="02020603050405020304" pitchFamily="18" charset="0"/>
                </a:rPr>
                <a:t>The objects are not specific enough</a:t>
              </a:r>
              <a:endParaRPr lang="zh-CN" altLang="en-US" sz="2400" dirty="0"/>
            </a:p>
          </p:txBody>
        </p:sp>
        <p:sp>
          <p:nvSpPr>
            <p:cNvPr id="30" name="箭头: 右 29">
              <a:extLst>
                <a:ext uri="{FF2B5EF4-FFF2-40B4-BE49-F238E27FC236}">
                  <a16:creationId xmlns:a16="http://schemas.microsoft.com/office/drawing/2014/main" id="{2B950D3B-37E6-466B-AEAA-185B4EB50F94}"/>
                </a:ext>
              </a:extLst>
            </p:cNvPr>
            <p:cNvSpPr/>
            <p:nvPr/>
          </p:nvSpPr>
          <p:spPr>
            <a:xfrm rot="16200000">
              <a:off x="9329127" y="4625487"/>
              <a:ext cx="408373" cy="471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5" name="音频 34">
            <a:hlinkClick r:id="" action="ppaction://media"/>
            <a:extLst>
              <a:ext uri="{FF2B5EF4-FFF2-40B4-BE49-F238E27FC236}">
                <a16:creationId xmlns:a16="http://schemas.microsoft.com/office/drawing/2014/main" id="{2D95450D-9173-4F44-9F5E-E3B47441255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1330204125"/>
      </p:ext>
    </p:extLst>
  </p:cSld>
  <p:clrMapOvr>
    <a:masterClrMapping/>
  </p:clrMapOvr>
  <mc:AlternateContent xmlns:mc="http://schemas.openxmlformats.org/markup-compatibility/2006">
    <mc:Choice xmlns:p14="http://schemas.microsoft.com/office/powerpoint/2010/main" Requires="p14">
      <p:transition p14:dur="10" advTm="98675"/>
    </mc:Choice>
    <mc:Fallback>
      <p:transition advTm="98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nodeType="withEffect">
                                  <p:stCondLst>
                                    <p:cond delay="90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1000"/>
                                  </p:stCondLst>
                                  <p:childTnLst>
                                    <p:set>
                                      <p:cBhvr>
                                        <p:cTn id="5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3" fill="hold" display="0">
                  <p:stCondLst>
                    <p:cond delay="indefinite"/>
                  </p:stCondLst>
                  <p:endCondLst>
                    <p:cond evt="onStopAudio" delay="0">
                      <p:tgtEl>
                        <p:sldTgt/>
                      </p:tgtEl>
                    </p:cond>
                  </p:endCondLst>
                </p:cTn>
                <p:tgtEl>
                  <p:spTgt spid="35"/>
                </p:tgtEl>
              </p:cMediaNode>
            </p:audio>
          </p:childTnLst>
        </p:cTn>
      </p:par>
    </p:tnLst>
    <p:bldLst>
      <p:bldP spid="27" grpId="0" animBg="1"/>
      <p:bldP spid="7" grpId="0" animBg="1"/>
      <p:bldP spid="8" grpId="0" animBg="1"/>
      <p:bldP spid="8" grpId="1" animBg="1"/>
      <p:bldP spid="9" grpId="0" animBg="1"/>
      <p:bldP spid="22"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Empirical Study</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空心弧 6">
            <a:extLst>
              <a:ext uri="{FF2B5EF4-FFF2-40B4-BE49-F238E27FC236}">
                <a16:creationId xmlns:a16="http://schemas.microsoft.com/office/drawing/2014/main" id="{7DE2E178-68AE-41E4-8CAD-0ACB23203BC0}"/>
              </a:ext>
            </a:extLst>
          </p:cNvPr>
          <p:cNvSpPr/>
          <p:nvPr/>
        </p:nvSpPr>
        <p:spPr>
          <a:xfrm rot="10451757">
            <a:off x="4625975" y="1819275"/>
            <a:ext cx="1606550" cy="1606550"/>
          </a:xfrm>
          <a:custGeom>
            <a:avLst/>
            <a:gdLst/>
            <a:ahLst/>
            <a:cxnLst>
              <a:cxn ang="0">
                <a:pos x="841308" y="1605649"/>
              </a:cxn>
              <a:cxn ang="0">
                <a:pos x="72532" y="1136839"/>
              </a:cxn>
              <a:cxn ang="0">
                <a:pos x="221983" y="248884"/>
              </a:cxn>
              <a:cxn ang="0">
                <a:pos x="1101867" y="57558"/>
              </a:cxn>
              <a:cxn ang="0">
                <a:pos x="1606551" y="803276"/>
              </a:cxn>
              <a:cxn ang="0">
                <a:pos x="1390196" y="803275"/>
              </a:cxn>
              <a:cxn ang="0">
                <a:pos x="1021444" y="258408"/>
              </a:cxn>
              <a:cxn ang="0">
                <a:pos x="378548" y="398203"/>
              </a:cxn>
              <a:cxn ang="0">
                <a:pos x="269350" y="1046996"/>
              </a:cxn>
              <a:cxn ang="0">
                <a:pos x="831065" y="1389536"/>
              </a:cxn>
              <a:cxn ang="0">
                <a:pos x="841308" y="1605649"/>
              </a:cxn>
            </a:cxnLst>
            <a:rect l="0" t="0" r="0" b="0"/>
            <a:pathLst>
              <a:path w="1606572" h="1606572">
                <a:moveTo>
                  <a:pt x="841320" y="1605671"/>
                </a:moveTo>
                <a:cubicBezTo>
                  <a:pt x="513324" y="1621218"/>
                  <a:pt x="208888" y="1435569"/>
                  <a:pt x="72533" y="1136855"/>
                </a:cubicBezTo>
                <a:cubicBezTo>
                  <a:pt x="-63822" y="838140"/>
                  <a:pt x="-4639" y="486509"/>
                  <a:pt x="221986" y="248887"/>
                </a:cubicBezTo>
                <a:cubicBezTo>
                  <a:pt x="448611" y="11265"/>
                  <a:pt x="797046" y="-64500"/>
                  <a:pt x="1101882" y="57559"/>
                </a:cubicBezTo>
                <a:cubicBezTo>
                  <a:pt x="1406718" y="179618"/>
                  <a:pt x="1606573" y="474922"/>
                  <a:pt x="1606573" y="803287"/>
                </a:cubicBezTo>
                <a:lnTo>
                  <a:pt x="1390215" y="803286"/>
                </a:lnTo>
                <a:cubicBezTo>
                  <a:pt x="1390215" y="563363"/>
                  <a:pt x="1244189" y="347596"/>
                  <a:pt x="1021458" y="258412"/>
                </a:cubicBezTo>
                <a:cubicBezTo>
                  <a:pt x="798727" y="169229"/>
                  <a:pt x="544140" y="224587"/>
                  <a:pt x="378553" y="398208"/>
                </a:cubicBezTo>
                <a:cubicBezTo>
                  <a:pt x="212967" y="571829"/>
                  <a:pt x="169725" y="828752"/>
                  <a:pt x="269354" y="1047010"/>
                </a:cubicBezTo>
                <a:cubicBezTo>
                  <a:pt x="368983" y="1265269"/>
                  <a:pt x="591422" y="1400915"/>
                  <a:pt x="831076" y="1389555"/>
                </a:cubicBezTo>
                <a:lnTo>
                  <a:pt x="841320" y="1605671"/>
                </a:lnTo>
                <a:close/>
              </a:path>
            </a:pathLst>
          </a:custGeom>
          <a:solidFill>
            <a:srgbClr val="DB494C">
              <a:alpha val="100000"/>
            </a:srgbClr>
          </a:solidFill>
          <a:ln w="9525">
            <a:noFill/>
          </a:ln>
        </p:spPr>
        <p:txBody>
          <a:bodyPr/>
          <a:lstStyle/>
          <a:p>
            <a:endParaRPr lang="zh-CN" altLang="en-US"/>
          </a:p>
        </p:txBody>
      </p:sp>
      <p:sp>
        <p:nvSpPr>
          <p:cNvPr id="8" name="文本框 9">
            <a:extLst>
              <a:ext uri="{FF2B5EF4-FFF2-40B4-BE49-F238E27FC236}">
                <a16:creationId xmlns:a16="http://schemas.microsoft.com/office/drawing/2014/main" id="{CE60B162-4804-434E-912F-1335BD07ECDF}"/>
              </a:ext>
            </a:extLst>
          </p:cNvPr>
          <p:cNvSpPr txBox="1"/>
          <p:nvPr/>
        </p:nvSpPr>
        <p:spPr>
          <a:xfrm>
            <a:off x="1728788" y="2392363"/>
            <a:ext cx="785812" cy="461962"/>
          </a:xfrm>
          <a:prstGeom prst="rect">
            <a:avLst/>
          </a:prstGeom>
          <a:noFill/>
          <a:ln w="9525">
            <a:noFill/>
          </a:ln>
        </p:spPr>
        <p:txBody>
          <a:bodyPr>
            <a:spAutoFit/>
          </a:bodyPr>
          <a:lstStyle/>
          <a:p>
            <a:pPr eaLnBrk="1" hangingPunct="1"/>
            <a:r>
              <a:rPr lang="en-US" altLang="zh-CN" sz="2400" b="1" dirty="0">
                <a:latin typeface="Calibri" panose="020F0502020204030204" pitchFamily="34" charset="0"/>
              </a:rPr>
              <a:t>12%</a:t>
            </a:r>
            <a:endParaRPr lang="zh-CN" altLang="en-US" sz="2400" b="1" dirty="0">
              <a:latin typeface="Calibri" panose="020F0502020204030204" pitchFamily="34" charset="0"/>
            </a:endParaRPr>
          </a:p>
        </p:txBody>
      </p:sp>
      <p:sp>
        <p:nvSpPr>
          <p:cNvPr id="9" name="文本框 14">
            <a:extLst>
              <a:ext uri="{FF2B5EF4-FFF2-40B4-BE49-F238E27FC236}">
                <a16:creationId xmlns:a16="http://schemas.microsoft.com/office/drawing/2014/main" id="{2B88DCEE-D11D-499B-83DF-2B884DA3DE66}"/>
              </a:ext>
            </a:extLst>
          </p:cNvPr>
          <p:cNvSpPr txBox="1"/>
          <p:nvPr/>
        </p:nvSpPr>
        <p:spPr>
          <a:xfrm>
            <a:off x="5170488" y="2392363"/>
            <a:ext cx="785812" cy="461962"/>
          </a:xfrm>
          <a:prstGeom prst="rect">
            <a:avLst/>
          </a:prstGeom>
          <a:noFill/>
          <a:ln w="9525">
            <a:noFill/>
          </a:ln>
        </p:spPr>
        <p:txBody>
          <a:bodyPr>
            <a:spAutoFit/>
          </a:bodyPr>
          <a:lstStyle/>
          <a:p>
            <a:pPr eaLnBrk="1" hangingPunct="1"/>
            <a:r>
              <a:rPr lang="en-US" altLang="zh-CN" sz="2400" b="1" dirty="0">
                <a:latin typeface="Calibri" panose="020F0502020204030204" pitchFamily="34" charset="0"/>
              </a:rPr>
              <a:t>71%</a:t>
            </a:r>
            <a:endParaRPr lang="zh-CN" altLang="en-US" sz="2400" b="1" dirty="0">
              <a:latin typeface="Calibri" panose="020F0502020204030204" pitchFamily="34" charset="0"/>
            </a:endParaRPr>
          </a:p>
        </p:txBody>
      </p:sp>
      <p:grpSp>
        <p:nvGrpSpPr>
          <p:cNvPr id="12" name="组合 17">
            <a:extLst>
              <a:ext uri="{FF2B5EF4-FFF2-40B4-BE49-F238E27FC236}">
                <a16:creationId xmlns:a16="http://schemas.microsoft.com/office/drawing/2014/main" id="{97E00A59-8485-4E06-81AC-85A0EF5BFDAB}"/>
              </a:ext>
            </a:extLst>
          </p:cNvPr>
          <p:cNvGrpSpPr/>
          <p:nvPr/>
        </p:nvGrpSpPr>
        <p:grpSpPr>
          <a:xfrm>
            <a:off x="3502025" y="1468438"/>
            <a:ext cx="115888" cy="4095750"/>
            <a:chOff x="0" y="0"/>
            <a:chExt cx="115889" cy="4095482"/>
          </a:xfrm>
        </p:grpSpPr>
        <p:sp>
          <p:nvSpPr>
            <p:cNvPr id="13" name="椭圆 18">
              <a:extLst>
                <a:ext uri="{FF2B5EF4-FFF2-40B4-BE49-F238E27FC236}">
                  <a16:creationId xmlns:a16="http://schemas.microsoft.com/office/drawing/2014/main" id="{E18FD471-263F-46A5-9381-C54A20D9ED26}"/>
                </a:ext>
              </a:extLst>
            </p:cNvPr>
            <p:cNvSpPr/>
            <p:nvPr/>
          </p:nvSpPr>
          <p:spPr>
            <a:xfrm>
              <a:off x="0" y="0"/>
              <a:ext cx="103031" cy="103031"/>
            </a:xfrm>
            <a:prstGeom prst="ellipse">
              <a:avLst/>
            </a:prstGeom>
            <a:solidFill>
              <a:schemeClr val="tx1"/>
            </a:solidFill>
            <a:ln w="9525">
              <a:noFill/>
            </a:ln>
          </p:spPr>
          <p:txBody>
            <a:bodyPr anchor="ctr"/>
            <a:lstStyle/>
            <a:p>
              <a:pPr algn="ctr" eaLnBrk="1" hangingPunct="1"/>
              <a:endParaRPr lang="zh-CN" altLang="en-US" dirty="0">
                <a:solidFill>
                  <a:srgbClr val="FFFFFF"/>
                </a:solidFill>
                <a:latin typeface="Calibri" panose="020F0502020204030204" pitchFamily="34" charset="0"/>
              </a:endParaRPr>
            </a:p>
          </p:txBody>
        </p:sp>
        <p:cxnSp>
          <p:nvCxnSpPr>
            <p:cNvPr id="15" name="直接连接符 19">
              <a:extLst>
                <a:ext uri="{FF2B5EF4-FFF2-40B4-BE49-F238E27FC236}">
                  <a16:creationId xmlns:a16="http://schemas.microsoft.com/office/drawing/2014/main" id="{00F8C3DF-BDB6-4456-9F51-6BAD151ED950}"/>
                </a:ext>
              </a:extLst>
            </p:cNvPr>
            <p:cNvCxnSpPr>
              <a:stCxn id="13" idx="4"/>
            </p:cNvCxnSpPr>
            <p:nvPr/>
          </p:nvCxnSpPr>
          <p:spPr>
            <a:xfrm flipH="1">
              <a:off x="51515" y="103031"/>
              <a:ext cx="1" cy="3889420"/>
            </a:xfrm>
            <a:prstGeom prst="line">
              <a:avLst/>
            </a:prstGeom>
            <a:ln w="6350" cap="flat" cmpd="sng">
              <a:solidFill>
                <a:schemeClr val="tx1"/>
              </a:solidFill>
              <a:prstDash val="solid"/>
              <a:headEnd type="none" w="med" len="med"/>
              <a:tailEnd type="none" w="med" len="med"/>
            </a:ln>
          </p:spPr>
        </p:cxnSp>
        <p:sp>
          <p:nvSpPr>
            <p:cNvPr id="16" name="椭圆 20">
              <a:extLst>
                <a:ext uri="{FF2B5EF4-FFF2-40B4-BE49-F238E27FC236}">
                  <a16:creationId xmlns:a16="http://schemas.microsoft.com/office/drawing/2014/main" id="{0D45197E-DA8D-4706-815F-02C61F6607E2}"/>
                </a:ext>
              </a:extLst>
            </p:cNvPr>
            <p:cNvSpPr/>
            <p:nvPr/>
          </p:nvSpPr>
          <p:spPr>
            <a:xfrm>
              <a:off x="12858" y="3992451"/>
              <a:ext cx="103031" cy="103031"/>
            </a:xfrm>
            <a:prstGeom prst="ellipse">
              <a:avLst/>
            </a:prstGeom>
            <a:solidFill>
              <a:schemeClr val="tx1"/>
            </a:solidFill>
            <a:ln w="9525">
              <a:noFill/>
            </a:ln>
          </p:spPr>
          <p:txBody>
            <a:bodyPr anchor="ctr"/>
            <a:lstStyle/>
            <a:p>
              <a:pPr algn="ctr" eaLnBrk="1" hangingPunct="1"/>
              <a:endParaRPr lang="zh-CN" altLang="en-US" dirty="0">
                <a:solidFill>
                  <a:srgbClr val="FFFFFF"/>
                </a:solidFill>
                <a:latin typeface="Calibri" panose="020F0502020204030204" pitchFamily="34" charset="0"/>
              </a:endParaRPr>
            </a:p>
          </p:txBody>
        </p:sp>
      </p:grpSp>
      <p:sp>
        <p:nvSpPr>
          <p:cNvPr id="30" name="TextBox 10">
            <a:extLst>
              <a:ext uri="{FF2B5EF4-FFF2-40B4-BE49-F238E27FC236}">
                <a16:creationId xmlns:a16="http://schemas.microsoft.com/office/drawing/2014/main" id="{DF1EEED7-943F-4CF7-8AE9-A02303806F9A}"/>
              </a:ext>
            </a:extLst>
          </p:cNvPr>
          <p:cNvSpPr txBox="1"/>
          <p:nvPr/>
        </p:nvSpPr>
        <p:spPr>
          <a:xfrm>
            <a:off x="206055" y="3552151"/>
            <a:ext cx="3372613" cy="1938992"/>
          </a:xfrm>
          <a:prstGeom prst="rect">
            <a:avLst/>
          </a:prstGeom>
          <a:noFill/>
          <a:ln w="9525">
            <a:noFill/>
          </a:ln>
        </p:spPr>
        <p:txBody>
          <a:bodyPr wrap="square">
            <a:spAutoFit/>
          </a:bodyPr>
          <a:lstStyle/>
          <a:p>
            <a:pPr algn="ctr"/>
            <a:r>
              <a:rPr lang="en-US" altLang="zh-CN" sz="1200" dirty="0">
                <a:solidFill>
                  <a:srgbClr val="0D0D0D"/>
                </a:solidFill>
                <a:latin typeface="微软雅黑" panose="020B0503020204020204" pitchFamily="34" charset="-122"/>
                <a:ea typeface="微软雅黑" panose="020B0503020204020204" pitchFamily="34" charset="-122"/>
              </a:rPr>
              <a:t>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There are a total of</a:t>
            </a:r>
          </a:p>
          <a:p>
            <a:pPr algn="ctr"/>
            <a:r>
              <a:rPr lang="en-US" altLang="zh-CN" sz="20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2,554,062 edit records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for SO question titles and about </a:t>
            </a:r>
            <a:r>
              <a:rPr lang="en-US" altLang="zh-CN" sz="20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12% of the questions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with title edits are how-to questions. </a:t>
            </a:r>
            <a:endPar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37" name="TextBox 10">
            <a:extLst>
              <a:ext uri="{FF2B5EF4-FFF2-40B4-BE49-F238E27FC236}">
                <a16:creationId xmlns:a16="http://schemas.microsoft.com/office/drawing/2014/main" id="{C19850A4-B836-4C21-B2AF-4DE626049C5D}"/>
              </a:ext>
            </a:extLst>
          </p:cNvPr>
          <p:cNvSpPr txBox="1"/>
          <p:nvPr/>
        </p:nvSpPr>
        <p:spPr>
          <a:xfrm>
            <a:off x="3656569" y="3829934"/>
            <a:ext cx="3630848" cy="1323439"/>
          </a:xfrm>
          <a:prstGeom prst="rect">
            <a:avLst/>
          </a:prstGeom>
          <a:noFill/>
          <a:ln w="9525">
            <a:noFill/>
          </a:ln>
        </p:spPr>
        <p:txBody>
          <a:bodyPr wrap="square">
            <a:spAutoFit/>
          </a:bodyPr>
          <a:lstStyle/>
          <a:p>
            <a:pPr algn="ct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In a sample of </a:t>
            </a:r>
            <a:r>
              <a:rPr lang="en-US" altLang="zh-CN" sz="20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410 how-to questions </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with title edits, we found that task elements were involved in </a:t>
            </a:r>
            <a:r>
              <a:rPr lang="en-US" altLang="zh-CN" sz="20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71% of edits</a:t>
            </a:r>
            <a:r>
              <a:rPr lang="en-US" altLang="zh-CN" sz="2000" b="1" dirty="0">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20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55" name="空心弧 54">
            <a:extLst>
              <a:ext uri="{FF2B5EF4-FFF2-40B4-BE49-F238E27FC236}">
                <a16:creationId xmlns:a16="http://schemas.microsoft.com/office/drawing/2014/main" id="{E8858C0A-6265-4CB7-8FA1-8958915CA361}"/>
              </a:ext>
            </a:extLst>
          </p:cNvPr>
          <p:cNvSpPr/>
          <p:nvPr/>
        </p:nvSpPr>
        <p:spPr>
          <a:xfrm rot="19231172">
            <a:off x="1339006" y="2040945"/>
            <a:ext cx="801994" cy="779502"/>
          </a:xfrm>
          <a:prstGeom prst="blockArc">
            <a:avLst>
              <a:gd name="adj1" fmla="val 12126994"/>
              <a:gd name="adj2" fmla="val 18501541"/>
              <a:gd name="adj3" fmla="val 331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矩形 56">
            <a:extLst>
              <a:ext uri="{FF2B5EF4-FFF2-40B4-BE49-F238E27FC236}">
                <a16:creationId xmlns:a16="http://schemas.microsoft.com/office/drawing/2014/main" id="{44ADB130-22B6-4055-BDBA-EC7B29F81258}"/>
              </a:ext>
            </a:extLst>
          </p:cNvPr>
          <p:cNvSpPr/>
          <p:nvPr/>
        </p:nvSpPr>
        <p:spPr>
          <a:xfrm>
            <a:off x="7370635" y="2559092"/>
            <a:ext cx="4377841" cy="1887696"/>
          </a:xfrm>
          <a:custGeom>
            <a:avLst/>
            <a:gdLst>
              <a:gd name="connsiteX0" fmla="*/ 0 w 4377841"/>
              <a:gd name="connsiteY0" fmla="*/ 0 h 1887696"/>
              <a:gd name="connsiteX1" fmla="*/ 459673 w 4377841"/>
              <a:gd name="connsiteY1" fmla="*/ 0 h 1887696"/>
              <a:gd name="connsiteX2" fmla="*/ 1094460 w 4377841"/>
              <a:gd name="connsiteY2" fmla="*/ 0 h 1887696"/>
              <a:gd name="connsiteX3" fmla="*/ 1510355 w 4377841"/>
              <a:gd name="connsiteY3" fmla="*/ 0 h 1887696"/>
              <a:gd name="connsiteX4" fmla="*/ 2101364 w 4377841"/>
              <a:gd name="connsiteY4" fmla="*/ 0 h 1887696"/>
              <a:gd name="connsiteX5" fmla="*/ 2561037 w 4377841"/>
              <a:gd name="connsiteY5" fmla="*/ 0 h 1887696"/>
              <a:gd name="connsiteX6" fmla="*/ 2976932 w 4377841"/>
              <a:gd name="connsiteY6" fmla="*/ 0 h 1887696"/>
              <a:gd name="connsiteX7" fmla="*/ 3524162 w 4377841"/>
              <a:gd name="connsiteY7" fmla="*/ 0 h 1887696"/>
              <a:gd name="connsiteX8" fmla="*/ 4377841 w 4377841"/>
              <a:gd name="connsiteY8" fmla="*/ 0 h 1887696"/>
              <a:gd name="connsiteX9" fmla="*/ 4377841 w 4377841"/>
              <a:gd name="connsiteY9" fmla="*/ 415293 h 1887696"/>
              <a:gd name="connsiteX10" fmla="*/ 4377841 w 4377841"/>
              <a:gd name="connsiteY10" fmla="*/ 906094 h 1887696"/>
              <a:gd name="connsiteX11" fmla="*/ 4377841 w 4377841"/>
              <a:gd name="connsiteY11" fmla="*/ 1378018 h 1887696"/>
              <a:gd name="connsiteX12" fmla="*/ 4377841 w 4377841"/>
              <a:gd name="connsiteY12" fmla="*/ 1887696 h 1887696"/>
              <a:gd name="connsiteX13" fmla="*/ 3874389 w 4377841"/>
              <a:gd name="connsiteY13" fmla="*/ 1887696 h 1887696"/>
              <a:gd name="connsiteX14" fmla="*/ 3414716 w 4377841"/>
              <a:gd name="connsiteY14" fmla="*/ 1887696 h 1887696"/>
              <a:gd name="connsiteX15" fmla="*/ 2911264 w 4377841"/>
              <a:gd name="connsiteY15" fmla="*/ 1887696 h 1887696"/>
              <a:gd name="connsiteX16" fmla="*/ 2495369 w 4377841"/>
              <a:gd name="connsiteY16" fmla="*/ 1887696 h 1887696"/>
              <a:gd name="connsiteX17" fmla="*/ 1860582 w 4377841"/>
              <a:gd name="connsiteY17" fmla="*/ 1887696 h 1887696"/>
              <a:gd name="connsiteX18" fmla="*/ 1357131 w 4377841"/>
              <a:gd name="connsiteY18" fmla="*/ 1887696 h 1887696"/>
              <a:gd name="connsiteX19" fmla="*/ 766122 w 4377841"/>
              <a:gd name="connsiteY19" fmla="*/ 1887696 h 1887696"/>
              <a:gd name="connsiteX20" fmla="*/ 0 w 4377841"/>
              <a:gd name="connsiteY20" fmla="*/ 1887696 h 1887696"/>
              <a:gd name="connsiteX21" fmla="*/ 0 w 4377841"/>
              <a:gd name="connsiteY21" fmla="*/ 1378018 h 1887696"/>
              <a:gd name="connsiteX22" fmla="*/ 0 w 4377841"/>
              <a:gd name="connsiteY22" fmla="*/ 868340 h 1887696"/>
              <a:gd name="connsiteX23" fmla="*/ 0 w 4377841"/>
              <a:gd name="connsiteY23" fmla="*/ 0 h 1887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77841" h="1887696" fill="none" extrusionOk="0">
                <a:moveTo>
                  <a:pt x="0" y="0"/>
                </a:moveTo>
                <a:cubicBezTo>
                  <a:pt x="191317" y="-249"/>
                  <a:pt x="292611" y="49217"/>
                  <a:pt x="459673" y="0"/>
                </a:cubicBezTo>
                <a:cubicBezTo>
                  <a:pt x="626735" y="-49217"/>
                  <a:pt x="931401" y="66991"/>
                  <a:pt x="1094460" y="0"/>
                </a:cubicBezTo>
                <a:cubicBezTo>
                  <a:pt x="1257519" y="-66991"/>
                  <a:pt x="1375823" y="11525"/>
                  <a:pt x="1510355" y="0"/>
                </a:cubicBezTo>
                <a:cubicBezTo>
                  <a:pt x="1644888" y="-11525"/>
                  <a:pt x="1964264" y="65751"/>
                  <a:pt x="2101364" y="0"/>
                </a:cubicBezTo>
                <a:cubicBezTo>
                  <a:pt x="2238464" y="-65751"/>
                  <a:pt x="2382088" y="8294"/>
                  <a:pt x="2561037" y="0"/>
                </a:cubicBezTo>
                <a:cubicBezTo>
                  <a:pt x="2739986" y="-8294"/>
                  <a:pt x="2872563" y="41653"/>
                  <a:pt x="2976932" y="0"/>
                </a:cubicBezTo>
                <a:cubicBezTo>
                  <a:pt x="3081302" y="-41653"/>
                  <a:pt x="3381834" y="8222"/>
                  <a:pt x="3524162" y="0"/>
                </a:cubicBezTo>
                <a:cubicBezTo>
                  <a:pt x="3666490" y="-8222"/>
                  <a:pt x="3965610" y="59930"/>
                  <a:pt x="4377841" y="0"/>
                </a:cubicBezTo>
                <a:cubicBezTo>
                  <a:pt x="4402973" y="125748"/>
                  <a:pt x="4358075" y="294379"/>
                  <a:pt x="4377841" y="415293"/>
                </a:cubicBezTo>
                <a:cubicBezTo>
                  <a:pt x="4397607" y="536207"/>
                  <a:pt x="4376120" y="729129"/>
                  <a:pt x="4377841" y="906094"/>
                </a:cubicBezTo>
                <a:cubicBezTo>
                  <a:pt x="4379562" y="1083059"/>
                  <a:pt x="4353235" y="1200504"/>
                  <a:pt x="4377841" y="1378018"/>
                </a:cubicBezTo>
                <a:cubicBezTo>
                  <a:pt x="4402447" y="1555532"/>
                  <a:pt x="4343384" y="1761937"/>
                  <a:pt x="4377841" y="1887696"/>
                </a:cubicBezTo>
                <a:cubicBezTo>
                  <a:pt x="4224517" y="1916965"/>
                  <a:pt x="4060974" y="1883355"/>
                  <a:pt x="3874389" y="1887696"/>
                </a:cubicBezTo>
                <a:cubicBezTo>
                  <a:pt x="3687804" y="1892037"/>
                  <a:pt x="3616272" y="1875232"/>
                  <a:pt x="3414716" y="1887696"/>
                </a:cubicBezTo>
                <a:cubicBezTo>
                  <a:pt x="3213160" y="1900160"/>
                  <a:pt x="3040060" y="1859438"/>
                  <a:pt x="2911264" y="1887696"/>
                </a:cubicBezTo>
                <a:cubicBezTo>
                  <a:pt x="2782468" y="1915954"/>
                  <a:pt x="2654031" y="1881153"/>
                  <a:pt x="2495369" y="1887696"/>
                </a:cubicBezTo>
                <a:cubicBezTo>
                  <a:pt x="2336707" y="1894239"/>
                  <a:pt x="2137389" y="1835722"/>
                  <a:pt x="1860582" y="1887696"/>
                </a:cubicBezTo>
                <a:cubicBezTo>
                  <a:pt x="1583775" y="1939670"/>
                  <a:pt x="1564113" y="1861216"/>
                  <a:pt x="1357131" y="1887696"/>
                </a:cubicBezTo>
                <a:cubicBezTo>
                  <a:pt x="1150149" y="1914176"/>
                  <a:pt x="1036656" y="1875437"/>
                  <a:pt x="766122" y="1887696"/>
                </a:cubicBezTo>
                <a:cubicBezTo>
                  <a:pt x="495588" y="1899955"/>
                  <a:pt x="180142" y="1798658"/>
                  <a:pt x="0" y="1887696"/>
                </a:cubicBezTo>
                <a:cubicBezTo>
                  <a:pt x="-39956" y="1650393"/>
                  <a:pt x="31962" y="1592560"/>
                  <a:pt x="0" y="1378018"/>
                </a:cubicBezTo>
                <a:cubicBezTo>
                  <a:pt x="-31962" y="1163476"/>
                  <a:pt x="29073" y="977663"/>
                  <a:pt x="0" y="868340"/>
                </a:cubicBezTo>
                <a:cubicBezTo>
                  <a:pt x="-29073" y="759017"/>
                  <a:pt x="42378" y="199544"/>
                  <a:pt x="0" y="0"/>
                </a:cubicBezTo>
                <a:close/>
              </a:path>
              <a:path w="4377841" h="1887696" stroke="0" extrusionOk="0">
                <a:moveTo>
                  <a:pt x="0" y="0"/>
                </a:moveTo>
                <a:cubicBezTo>
                  <a:pt x="228349" y="-19500"/>
                  <a:pt x="301514" y="64155"/>
                  <a:pt x="547230" y="0"/>
                </a:cubicBezTo>
                <a:cubicBezTo>
                  <a:pt x="792946" y="-64155"/>
                  <a:pt x="939112" y="26814"/>
                  <a:pt x="1138239" y="0"/>
                </a:cubicBezTo>
                <a:cubicBezTo>
                  <a:pt x="1337366" y="-26814"/>
                  <a:pt x="1374474" y="12420"/>
                  <a:pt x="1554134" y="0"/>
                </a:cubicBezTo>
                <a:cubicBezTo>
                  <a:pt x="1733794" y="-12420"/>
                  <a:pt x="1863608" y="4031"/>
                  <a:pt x="2057585" y="0"/>
                </a:cubicBezTo>
                <a:cubicBezTo>
                  <a:pt x="2251562" y="-4031"/>
                  <a:pt x="2470686" y="37094"/>
                  <a:pt x="2648594" y="0"/>
                </a:cubicBezTo>
                <a:cubicBezTo>
                  <a:pt x="2826502" y="-37094"/>
                  <a:pt x="2914520" y="7597"/>
                  <a:pt x="3152046" y="0"/>
                </a:cubicBezTo>
                <a:cubicBezTo>
                  <a:pt x="3389572" y="-7597"/>
                  <a:pt x="3387107" y="17389"/>
                  <a:pt x="3567940" y="0"/>
                </a:cubicBezTo>
                <a:cubicBezTo>
                  <a:pt x="3748773" y="-17389"/>
                  <a:pt x="4103588" y="717"/>
                  <a:pt x="4377841" y="0"/>
                </a:cubicBezTo>
                <a:cubicBezTo>
                  <a:pt x="4425557" y="181689"/>
                  <a:pt x="4333152" y="325987"/>
                  <a:pt x="4377841" y="509678"/>
                </a:cubicBezTo>
                <a:cubicBezTo>
                  <a:pt x="4422530" y="693369"/>
                  <a:pt x="4322995" y="808592"/>
                  <a:pt x="4377841" y="1019356"/>
                </a:cubicBezTo>
                <a:cubicBezTo>
                  <a:pt x="4432687" y="1230120"/>
                  <a:pt x="4332165" y="1252718"/>
                  <a:pt x="4377841" y="1472403"/>
                </a:cubicBezTo>
                <a:cubicBezTo>
                  <a:pt x="4423517" y="1692088"/>
                  <a:pt x="4352161" y="1723344"/>
                  <a:pt x="4377841" y="1887696"/>
                </a:cubicBezTo>
                <a:cubicBezTo>
                  <a:pt x="4187506" y="1888074"/>
                  <a:pt x="4001212" y="1858581"/>
                  <a:pt x="3874389" y="1887696"/>
                </a:cubicBezTo>
                <a:cubicBezTo>
                  <a:pt x="3747566" y="1916811"/>
                  <a:pt x="3553994" y="1864888"/>
                  <a:pt x="3414716" y="1887696"/>
                </a:cubicBezTo>
                <a:cubicBezTo>
                  <a:pt x="3275438" y="1910504"/>
                  <a:pt x="3013710" y="1885449"/>
                  <a:pt x="2779929" y="1887696"/>
                </a:cubicBezTo>
                <a:cubicBezTo>
                  <a:pt x="2546148" y="1889943"/>
                  <a:pt x="2446943" y="1837526"/>
                  <a:pt x="2320256" y="1887696"/>
                </a:cubicBezTo>
                <a:cubicBezTo>
                  <a:pt x="2193569" y="1937866"/>
                  <a:pt x="1980379" y="1854754"/>
                  <a:pt x="1729247" y="1887696"/>
                </a:cubicBezTo>
                <a:cubicBezTo>
                  <a:pt x="1478115" y="1920638"/>
                  <a:pt x="1382110" y="1851506"/>
                  <a:pt x="1225795" y="1887696"/>
                </a:cubicBezTo>
                <a:cubicBezTo>
                  <a:pt x="1069480" y="1923886"/>
                  <a:pt x="834815" y="1856725"/>
                  <a:pt x="634787" y="1887696"/>
                </a:cubicBezTo>
                <a:cubicBezTo>
                  <a:pt x="434759" y="1918667"/>
                  <a:pt x="269408" y="1834837"/>
                  <a:pt x="0" y="1887696"/>
                </a:cubicBezTo>
                <a:cubicBezTo>
                  <a:pt x="-12202" y="1713309"/>
                  <a:pt x="24113" y="1627982"/>
                  <a:pt x="0" y="1453526"/>
                </a:cubicBezTo>
                <a:cubicBezTo>
                  <a:pt x="-24113" y="1279070"/>
                  <a:pt x="48804" y="1230985"/>
                  <a:pt x="0" y="1019356"/>
                </a:cubicBezTo>
                <a:cubicBezTo>
                  <a:pt x="-48804" y="807727"/>
                  <a:pt x="28266" y="626262"/>
                  <a:pt x="0" y="509678"/>
                </a:cubicBezTo>
                <a:cubicBezTo>
                  <a:pt x="-28266" y="393094"/>
                  <a:pt x="26869" y="173315"/>
                  <a:pt x="0" y="0"/>
                </a:cubicBezTo>
                <a:close/>
              </a:path>
            </a:pathLst>
          </a:custGeom>
          <a:solidFill>
            <a:schemeClr val="accent4">
              <a:lumMod val="20000"/>
              <a:lumOff val="80000"/>
            </a:schemeClr>
          </a:solidFill>
          <a:ln>
            <a:solidFill>
              <a:schemeClr val="tx1"/>
            </a:solidFill>
            <a:extLst>
              <a:ext uri="{C807C97D-BFC1-408E-A445-0C87EB9F89A2}">
                <ask:lineSketchStyleProps xmlns:ask="http://schemas.microsoft.com/office/drawing/2018/sketchyshapes" sd="3301883212">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Developers make frequent changes to SO task-related</a:t>
            </a:r>
          </a:p>
          <a:p>
            <a:pPr algn="ctr">
              <a:lnSpc>
                <a:spcPts val="2800"/>
              </a:lnSpc>
            </a:pPr>
            <a:r>
              <a:rPr lang="en-US" altLang="zh-CN" sz="2800" b="1" dirty="0">
                <a:latin typeface="Times New Roman" panose="02020603050405020304" pitchFamily="18" charset="0"/>
                <a:cs typeface="Times New Roman" panose="02020603050405020304" pitchFamily="18" charset="0"/>
              </a:rPr>
              <a:t>questions, suggesting that they are often </a:t>
            </a:r>
            <a:r>
              <a:rPr lang="en-US" altLang="zh-CN" sz="2800" b="1" dirty="0">
                <a:solidFill>
                  <a:srgbClr val="FF0000"/>
                </a:solidFill>
                <a:latin typeface="Times New Roman" panose="02020603050405020304" pitchFamily="18" charset="0"/>
                <a:cs typeface="Times New Roman" panose="02020603050405020304" pitchFamily="18" charset="0"/>
              </a:rPr>
              <a:t>incomplete</a:t>
            </a:r>
            <a:r>
              <a:rPr lang="en-US" altLang="zh-CN" sz="2800" b="1" dirty="0">
                <a:latin typeface="Times New Roman" panose="02020603050405020304" pitchFamily="18" charset="0"/>
                <a:cs typeface="Times New Roman" panose="02020603050405020304" pitchFamily="18" charset="0"/>
              </a:rPr>
              <a:t> or </a:t>
            </a:r>
            <a:r>
              <a:rPr lang="en-US" altLang="zh-CN" sz="2800" b="1" dirty="0">
                <a:solidFill>
                  <a:srgbClr val="FF0000"/>
                </a:solidFill>
                <a:latin typeface="Times New Roman" panose="02020603050405020304" pitchFamily="18" charset="0"/>
                <a:cs typeface="Times New Roman" panose="02020603050405020304" pitchFamily="18" charset="0"/>
              </a:rPr>
              <a:t>unclear</a:t>
            </a:r>
            <a:r>
              <a:rPr lang="en-US" altLang="zh-CN" sz="2800" b="1" dirty="0">
                <a:latin typeface="Times New Roman" panose="02020603050405020304" pitchFamily="18" charset="0"/>
                <a:cs typeface="Times New Roman" panose="02020603050405020304" pitchFamily="18" charset="0"/>
              </a:rPr>
              <a:t>. </a:t>
            </a:r>
          </a:p>
        </p:txBody>
      </p:sp>
      <p:sp>
        <p:nvSpPr>
          <p:cNvPr id="17" name="矩形 16">
            <a:extLst>
              <a:ext uri="{FF2B5EF4-FFF2-40B4-BE49-F238E27FC236}">
                <a16:creationId xmlns:a16="http://schemas.microsoft.com/office/drawing/2014/main" id="{12363F8D-C142-4DEA-B141-A117D8E88259}"/>
              </a:ext>
            </a:extLst>
          </p:cNvPr>
          <p:cNvSpPr/>
          <p:nvPr/>
        </p:nvSpPr>
        <p:spPr>
          <a:xfrm>
            <a:off x="2400350" y="5685819"/>
            <a:ext cx="7955230" cy="451406"/>
          </a:xfrm>
          <a:custGeom>
            <a:avLst/>
            <a:gdLst>
              <a:gd name="connsiteX0" fmla="*/ 0 w 7955230"/>
              <a:gd name="connsiteY0" fmla="*/ 0 h 451406"/>
              <a:gd name="connsiteX1" fmla="*/ 647783 w 7955230"/>
              <a:gd name="connsiteY1" fmla="*/ 0 h 451406"/>
              <a:gd name="connsiteX2" fmla="*/ 1056909 w 7955230"/>
              <a:gd name="connsiteY2" fmla="*/ 0 h 451406"/>
              <a:gd name="connsiteX3" fmla="*/ 1704692 w 7955230"/>
              <a:gd name="connsiteY3" fmla="*/ 0 h 451406"/>
              <a:gd name="connsiteX4" fmla="*/ 2193371 w 7955230"/>
              <a:gd name="connsiteY4" fmla="*/ 0 h 451406"/>
              <a:gd name="connsiteX5" fmla="*/ 2841154 w 7955230"/>
              <a:gd name="connsiteY5" fmla="*/ 0 h 451406"/>
              <a:gd name="connsiteX6" fmla="*/ 3329832 w 7955230"/>
              <a:gd name="connsiteY6" fmla="*/ 0 h 451406"/>
              <a:gd name="connsiteX7" fmla="*/ 4057167 w 7955230"/>
              <a:gd name="connsiteY7" fmla="*/ 0 h 451406"/>
              <a:gd name="connsiteX8" fmla="*/ 4545846 w 7955230"/>
              <a:gd name="connsiteY8" fmla="*/ 0 h 451406"/>
              <a:gd name="connsiteX9" fmla="*/ 5034524 w 7955230"/>
              <a:gd name="connsiteY9" fmla="*/ 0 h 451406"/>
              <a:gd name="connsiteX10" fmla="*/ 5761859 w 7955230"/>
              <a:gd name="connsiteY10" fmla="*/ 0 h 451406"/>
              <a:gd name="connsiteX11" fmla="*/ 6250538 w 7955230"/>
              <a:gd name="connsiteY11" fmla="*/ 0 h 451406"/>
              <a:gd name="connsiteX12" fmla="*/ 6580112 w 7955230"/>
              <a:gd name="connsiteY12" fmla="*/ 0 h 451406"/>
              <a:gd name="connsiteX13" fmla="*/ 7227895 w 7955230"/>
              <a:gd name="connsiteY13" fmla="*/ 0 h 451406"/>
              <a:gd name="connsiteX14" fmla="*/ 7955230 w 7955230"/>
              <a:gd name="connsiteY14" fmla="*/ 0 h 451406"/>
              <a:gd name="connsiteX15" fmla="*/ 7955230 w 7955230"/>
              <a:gd name="connsiteY15" fmla="*/ 451406 h 451406"/>
              <a:gd name="connsiteX16" fmla="*/ 7546104 w 7955230"/>
              <a:gd name="connsiteY16" fmla="*/ 451406 h 451406"/>
              <a:gd name="connsiteX17" fmla="*/ 6818769 w 7955230"/>
              <a:gd name="connsiteY17" fmla="*/ 451406 h 451406"/>
              <a:gd name="connsiteX18" fmla="*/ 6489195 w 7955230"/>
              <a:gd name="connsiteY18" fmla="*/ 451406 h 451406"/>
              <a:gd name="connsiteX19" fmla="*/ 5920964 w 7955230"/>
              <a:gd name="connsiteY19" fmla="*/ 451406 h 451406"/>
              <a:gd name="connsiteX20" fmla="*/ 5193629 w 7955230"/>
              <a:gd name="connsiteY20" fmla="*/ 451406 h 451406"/>
              <a:gd name="connsiteX21" fmla="*/ 4864055 w 7955230"/>
              <a:gd name="connsiteY21" fmla="*/ 451406 h 451406"/>
              <a:gd name="connsiteX22" fmla="*/ 4534481 w 7955230"/>
              <a:gd name="connsiteY22" fmla="*/ 451406 h 451406"/>
              <a:gd name="connsiteX23" fmla="*/ 3886698 w 7955230"/>
              <a:gd name="connsiteY23" fmla="*/ 451406 h 451406"/>
              <a:gd name="connsiteX24" fmla="*/ 3557124 w 7955230"/>
              <a:gd name="connsiteY24" fmla="*/ 451406 h 451406"/>
              <a:gd name="connsiteX25" fmla="*/ 3227550 w 7955230"/>
              <a:gd name="connsiteY25" fmla="*/ 451406 h 451406"/>
              <a:gd name="connsiteX26" fmla="*/ 2738872 w 7955230"/>
              <a:gd name="connsiteY26" fmla="*/ 451406 h 451406"/>
              <a:gd name="connsiteX27" fmla="*/ 2409298 w 7955230"/>
              <a:gd name="connsiteY27" fmla="*/ 451406 h 451406"/>
              <a:gd name="connsiteX28" fmla="*/ 1920620 w 7955230"/>
              <a:gd name="connsiteY28" fmla="*/ 451406 h 451406"/>
              <a:gd name="connsiteX29" fmla="*/ 1511494 w 7955230"/>
              <a:gd name="connsiteY29" fmla="*/ 451406 h 451406"/>
              <a:gd name="connsiteX30" fmla="*/ 943263 w 7955230"/>
              <a:gd name="connsiteY30" fmla="*/ 451406 h 451406"/>
              <a:gd name="connsiteX31" fmla="*/ 0 w 7955230"/>
              <a:gd name="connsiteY31" fmla="*/ 451406 h 451406"/>
              <a:gd name="connsiteX32" fmla="*/ 0 w 7955230"/>
              <a:gd name="connsiteY32"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55230" h="451406" fill="none" extrusionOk="0">
                <a:moveTo>
                  <a:pt x="0" y="0"/>
                </a:moveTo>
                <a:cubicBezTo>
                  <a:pt x="193547" y="-75699"/>
                  <a:pt x="328318" y="105"/>
                  <a:pt x="647783" y="0"/>
                </a:cubicBezTo>
                <a:cubicBezTo>
                  <a:pt x="967248" y="-105"/>
                  <a:pt x="895923" y="1149"/>
                  <a:pt x="1056909" y="0"/>
                </a:cubicBezTo>
                <a:cubicBezTo>
                  <a:pt x="1217895" y="-1149"/>
                  <a:pt x="1403588" y="47052"/>
                  <a:pt x="1704692" y="0"/>
                </a:cubicBezTo>
                <a:cubicBezTo>
                  <a:pt x="2005796" y="-47052"/>
                  <a:pt x="2080148" y="57765"/>
                  <a:pt x="2193371" y="0"/>
                </a:cubicBezTo>
                <a:cubicBezTo>
                  <a:pt x="2306594" y="-57765"/>
                  <a:pt x="2599444" y="32278"/>
                  <a:pt x="2841154" y="0"/>
                </a:cubicBezTo>
                <a:cubicBezTo>
                  <a:pt x="3082864" y="-32278"/>
                  <a:pt x="3200158" y="40644"/>
                  <a:pt x="3329832" y="0"/>
                </a:cubicBezTo>
                <a:cubicBezTo>
                  <a:pt x="3459506" y="-40644"/>
                  <a:pt x="3775887" y="38651"/>
                  <a:pt x="4057167" y="0"/>
                </a:cubicBezTo>
                <a:cubicBezTo>
                  <a:pt x="4338448" y="-38651"/>
                  <a:pt x="4370122" y="37591"/>
                  <a:pt x="4545846" y="0"/>
                </a:cubicBezTo>
                <a:cubicBezTo>
                  <a:pt x="4721570" y="-37591"/>
                  <a:pt x="4856704" y="6290"/>
                  <a:pt x="5034524" y="0"/>
                </a:cubicBezTo>
                <a:cubicBezTo>
                  <a:pt x="5212344" y="-6290"/>
                  <a:pt x="5410201" y="76539"/>
                  <a:pt x="5761859" y="0"/>
                </a:cubicBezTo>
                <a:cubicBezTo>
                  <a:pt x="6113517" y="-76539"/>
                  <a:pt x="6124265" y="32701"/>
                  <a:pt x="6250538" y="0"/>
                </a:cubicBezTo>
                <a:cubicBezTo>
                  <a:pt x="6376811" y="-32701"/>
                  <a:pt x="6435747" y="4210"/>
                  <a:pt x="6580112" y="0"/>
                </a:cubicBezTo>
                <a:cubicBezTo>
                  <a:pt x="6724477" y="-4210"/>
                  <a:pt x="6963778" y="19686"/>
                  <a:pt x="7227895" y="0"/>
                </a:cubicBezTo>
                <a:cubicBezTo>
                  <a:pt x="7492012" y="-19686"/>
                  <a:pt x="7620400" y="62045"/>
                  <a:pt x="7955230" y="0"/>
                </a:cubicBezTo>
                <a:cubicBezTo>
                  <a:pt x="8004769" y="121775"/>
                  <a:pt x="7934953" y="329197"/>
                  <a:pt x="7955230" y="451406"/>
                </a:cubicBezTo>
                <a:cubicBezTo>
                  <a:pt x="7777110" y="464366"/>
                  <a:pt x="7740070" y="441152"/>
                  <a:pt x="7546104" y="451406"/>
                </a:cubicBezTo>
                <a:cubicBezTo>
                  <a:pt x="7352138" y="461660"/>
                  <a:pt x="7050762" y="405837"/>
                  <a:pt x="6818769" y="451406"/>
                </a:cubicBezTo>
                <a:cubicBezTo>
                  <a:pt x="6586776" y="496975"/>
                  <a:pt x="6617323" y="450082"/>
                  <a:pt x="6489195" y="451406"/>
                </a:cubicBezTo>
                <a:cubicBezTo>
                  <a:pt x="6361067" y="452730"/>
                  <a:pt x="6105567" y="447367"/>
                  <a:pt x="5920964" y="451406"/>
                </a:cubicBezTo>
                <a:cubicBezTo>
                  <a:pt x="5736361" y="455445"/>
                  <a:pt x="5409921" y="389631"/>
                  <a:pt x="5193629" y="451406"/>
                </a:cubicBezTo>
                <a:cubicBezTo>
                  <a:pt x="4977337" y="513181"/>
                  <a:pt x="4956269" y="422649"/>
                  <a:pt x="4864055" y="451406"/>
                </a:cubicBezTo>
                <a:cubicBezTo>
                  <a:pt x="4771841" y="480163"/>
                  <a:pt x="4645317" y="449484"/>
                  <a:pt x="4534481" y="451406"/>
                </a:cubicBezTo>
                <a:cubicBezTo>
                  <a:pt x="4423645" y="453328"/>
                  <a:pt x="4141435" y="444621"/>
                  <a:pt x="3886698" y="451406"/>
                </a:cubicBezTo>
                <a:cubicBezTo>
                  <a:pt x="3631961" y="458191"/>
                  <a:pt x="3678449" y="418702"/>
                  <a:pt x="3557124" y="451406"/>
                </a:cubicBezTo>
                <a:cubicBezTo>
                  <a:pt x="3435799" y="484110"/>
                  <a:pt x="3314379" y="446177"/>
                  <a:pt x="3227550" y="451406"/>
                </a:cubicBezTo>
                <a:cubicBezTo>
                  <a:pt x="3140721" y="456635"/>
                  <a:pt x="2889864" y="400655"/>
                  <a:pt x="2738872" y="451406"/>
                </a:cubicBezTo>
                <a:cubicBezTo>
                  <a:pt x="2587880" y="502157"/>
                  <a:pt x="2510873" y="441353"/>
                  <a:pt x="2409298" y="451406"/>
                </a:cubicBezTo>
                <a:cubicBezTo>
                  <a:pt x="2307723" y="461459"/>
                  <a:pt x="2116930" y="449430"/>
                  <a:pt x="1920620" y="451406"/>
                </a:cubicBezTo>
                <a:cubicBezTo>
                  <a:pt x="1724310" y="453382"/>
                  <a:pt x="1602300" y="431413"/>
                  <a:pt x="1511494" y="451406"/>
                </a:cubicBezTo>
                <a:cubicBezTo>
                  <a:pt x="1420688" y="471399"/>
                  <a:pt x="1221111" y="439381"/>
                  <a:pt x="943263" y="451406"/>
                </a:cubicBezTo>
                <a:cubicBezTo>
                  <a:pt x="665415" y="463431"/>
                  <a:pt x="404102" y="388587"/>
                  <a:pt x="0" y="451406"/>
                </a:cubicBezTo>
                <a:cubicBezTo>
                  <a:pt x="-52567" y="261128"/>
                  <a:pt x="27672" y="164152"/>
                  <a:pt x="0" y="0"/>
                </a:cubicBezTo>
                <a:close/>
              </a:path>
              <a:path w="7955230" h="451406" stroke="0" extrusionOk="0">
                <a:moveTo>
                  <a:pt x="0" y="0"/>
                </a:moveTo>
                <a:cubicBezTo>
                  <a:pt x="126005" y="-22010"/>
                  <a:pt x="281157" y="2484"/>
                  <a:pt x="409126" y="0"/>
                </a:cubicBezTo>
                <a:cubicBezTo>
                  <a:pt x="537095" y="-2484"/>
                  <a:pt x="609131" y="8832"/>
                  <a:pt x="738700" y="0"/>
                </a:cubicBezTo>
                <a:cubicBezTo>
                  <a:pt x="868269" y="-8832"/>
                  <a:pt x="952729" y="39303"/>
                  <a:pt x="1068274" y="0"/>
                </a:cubicBezTo>
                <a:cubicBezTo>
                  <a:pt x="1183819" y="-39303"/>
                  <a:pt x="1390948" y="46945"/>
                  <a:pt x="1556952" y="0"/>
                </a:cubicBezTo>
                <a:cubicBezTo>
                  <a:pt x="1722956" y="-46945"/>
                  <a:pt x="1938194" y="72944"/>
                  <a:pt x="2284287" y="0"/>
                </a:cubicBezTo>
                <a:cubicBezTo>
                  <a:pt x="2630380" y="-72944"/>
                  <a:pt x="2512983" y="14708"/>
                  <a:pt x="2613861" y="0"/>
                </a:cubicBezTo>
                <a:cubicBezTo>
                  <a:pt x="2714739" y="-14708"/>
                  <a:pt x="3088235" y="13993"/>
                  <a:pt x="3341197" y="0"/>
                </a:cubicBezTo>
                <a:cubicBezTo>
                  <a:pt x="3594159" y="-13993"/>
                  <a:pt x="3843554" y="41174"/>
                  <a:pt x="3988980" y="0"/>
                </a:cubicBezTo>
                <a:cubicBezTo>
                  <a:pt x="4134406" y="-41174"/>
                  <a:pt x="4335541" y="53052"/>
                  <a:pt x="4477658" y="0"/>
                </a:cubicBezTo>
                <a:cubicBezTo>
                  <a:pt x="4619775" y="-53052"/>
                  <a:pt x="4685721" y="38909"/>
                  <a:pt x="4807232" y="0"/>
                </a:cubicBezTo>
                <a:cubicBezTo>
                  <a:pt x="4928743" y="-38909"/>
                  <a:pt x="5102892" y="31557"/>
                  <a:pt x="5295910" y="0"/>
                </a:cubicBezTo>
                <a:cubicBezTo>
                  <a:pt x="5488928" y="-31557"/>
                  <a:pt x="5550948" y="6200"/>
                  <a:pt x="5625484" y="0"/>
                </a:cubicBezTo>
                <a:cubicBezTo>
                  <a:pt x="5700020" y="-6200"/>
                  <a:pt x="5861272" y="30393"/>
                  <a:pt x="5955058" y="0"/>
                </a:cubicBezTo>
                <a:cubicBezTo>
                  <a:pt x="6048844" y="-30393"/>
                  <a:pt x="6399768" y="14886"/>
                  <a:pt x="6523289" y="0"/>
                </a:cubicBezTo>
                <a:cubicBezTo>
                  <a:pt x="6646810" y="-14886"/>
                  <a:pt x="6821646" y="54358"/>
                  <a:pt x="7011967" y="0"/>
                </a:cubicBezTo>
                <a:cubicBezTo>
                  <a:pt x="7202288" y="-54358"/>
                  <a:pt x="7536426" y="107217"/>
                  <a:pt x="7955230" y="0"/>
                </a:cubicBezTo>
                <a:cubicBezTo>
                  <a:pt x="7963136" y="165380"/>
                  <a:pt x="7906905" y="347094"/>
                  <a:pt x="7955230" y="451406"/>
                </a:cubicBezTo>
                <a:cubicBezTo>
                  <a:pt x="7701305" y="504316"/>
                  <a:pt x="7533692" y="434387"/>
                  <a:pt x="7386999" y="451406"/>
                </a:cubicBezTo>
                <a:cubicBezTo>
                  <a:pt x="7240306" y="468425"/>
                  <a:pt x="7199733" y="418560"/>
                  <a:pt x="7057425" y="451406"/>
                </a:cubicBezTo>
                <a:cubicBezTo>
                  <a:pt x="6915117" y="484252"/>
                  <a:pt x="6809366" y="445299"/>
                  <a:pt x="6727852" y="451406"/>
                </a:cubicBezTo>
                <a:cubicBezTo>
                  <a:pt x="6646338" y="457513"/>
                  <a:pt x="6345513" y="405581"/>
                  <a:pt x="6000516" y="451406"/>
                </a:cubicBezTo>
                <a:cubicBezTo>
                  <a:pt x="5655519" y="497231"/>
                  <a:pt x="5425368" y="424072"/>
                  <a:pt x="5273181" y="451406"/>
                </a:cubicBezTo>
                <a:cubicBezTo>
                  <a:pt x="5120994" y="478740"/>
                  <a:pt x="4729802" y="445482"/>
                  <a:pt x="4545846" y="451406"/>
                </a:cubicBezTo>
                <a:cubicBezTo>
                  <a:pt x="4361891" y="457330"/>
                  <a:pt x="4121890" y="402651"/>
                  <a:pt x="3977615" y="451406"/>
                </a:cubicBezTo>
                <a:cubicBezTo>
                  <a:pt x="3833340" y="500161"/>
                  <a:pt x="3600223" y="422382"/>
                  <a:pt x="3409384" y="451406"/>
                </a:cubicBezTo>
                <a:cubicBezTo>
                  <a:pt x="3218545" y="480430"/>
                  <a:pt x="3144492" y="439379"/>
                  <a:pt x="2920706" y="451406"/>
                </a:cubicBezTo>
                <a:cubicBezTo>
                  <a:pt x="2696920" y="463433"/>
                  <a:pt x="2468656" y="442837"/>
                  <a:pt x="2272923" y="451406"/>
                </a:cubicBezTo>
                <a:cubicBezTo>
                  <a:pt x="2077190" y="459975"/>
                  <a:pt x="2017013" y="445213"/>
                  <a:pt x="1943349" y="451406"/>
                </a:cubicBezTo>
                <a:cubicBezTo>
                  <a:pt x="1869685" y="457599"/>
                  <a:pt x="1544881" y="438390"/>
                  <a:pt x="1216014" y="451406"/>
                </a:cubicBezTo>
                <a:cubicBezTo>
                  <a:pt x="887148" y="464422"/>
                  <a:pt x="984340" y="444551"/>
                  <a:pt x="886440" y="451406"/>
                </a:cubicBezTo>
                <a:cubicBezTo>
                  <a:pt x="788540" y="458261"/>
                  <a:pt x="233781" y="394222"/>
                  <a:pt x="0" y="451406"/>
                </a:cubicBezTo>
                <a:cubicBezTo>
                  <a:pt x="-22638" y="227952"/>
                  <a:pt x="23878" y="213558"/>
                  <a:pt x="0" y="0"/>
                </a:cubicBezTo>
                <a:close/>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Formulating how-to questions is not an easy task</a:t>
            </a:r>
          </a:p>
        </p:txBody>
      </p:sp>
      <p:pic>
        <p:nvPicPr>
          <p:cNvPr id="11" name="音频 10">
            <a:hlinkClick r:id="" action="ppaction://media"/>
            <a:extLst>
              <a:ext uri="{FF2B5EF4-FFF2-40B4-BE49-F238E27FC236}">
                <a16:creationId xmlns:a16="http://schemas.microsoft.com/office/drawing/2014/main" id="{66411C6B-D57A-40FC-8E8C-1881923B0DF8}"/>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1983239489"/>
      </p:ext>
    </p:extLst>
  </p:cSld>
  <p:clrMapOvr>
    <a:masterClrMapping/>
  </p:clrMapOvr>
  <mc:AlternateContent xmlns:mc="http://schemas.openxmlformats.org/markup-compatibility/2006">
    <mc:Choice xmlns:p14="http://schemas.microsoft.com/office/powerpoint/2010/main" Requires="p14">
      <p:transition p14:dur="10" advTm="52743"/>
    </mc:Choice>
    <mc:Fallback>
      <p:transition advTm="527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bldLst>
      <p:bldP spid="5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Idea</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8" name="Picture 2" descr="Some ideas are too big | FOROALFA">
            <a:extLst>
              <a:ext uri="{FF2B5EF4-FFF2-40B4-BE49-F238E27FC236}">
                <a16:creationId xmlns:a16="http://schemas.microsoft.com/office/drawing/2014/main" id="{E5970CA5-CA4B-4504-9279-CDEF10174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705" y="2105291"/>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6" name="思想气泡: 云 5">
            <a:extLst>
              <a:ext uri="{FF2B5EF4-FFF2-40B4-BE49-F238E27FC236}">
                <a16:creationId xmlns:a16="http://schemas.microsoft.com/office/drawing/2014/main" id="{E2F59B7C-3F61-4C7D-811C-6AE8C54D2109}"/>
              </a:ext>
            </a:extLst>
          </p:cNvPr>
          <p:cNvSpPr/>
          <p:nvPr/>
        </p:nvSpPr>
        <p:spPr>
          <a:xfrm>
            <a:off x="384019" y="871546"/>
            <a:ext cx="11614276" cy="1233745"/>
          </a:xfrm>
          <a:custGeom>
            <a:avLst/>
            <a:gdLst>
              <a:gd name="connsiteX0" fmla="*/ 1048511 w 11614276"/>
              <a:gd name="connsiteY0" fmla="*/ 410391 h 1233745"/>
              <a:gd name="connsiteX1" fmla="*/ 1511737 w 11614276"/>
              <a:gd name="connsiteY1" fmla="*/ 197256 h 1233745"/>
              <a:gd name="connsiteX2" fmla="*/ 3765229 w 11614276"/>
              <a:gd name="connsiteY2" fmla="*/ 148563 h 1233745"/>
              <a:gd name="connsiteX3" fmla="*/ 6037272 w 11614276"/>
              <a:gd name="connsiteY3" fmla="*/ 98014 h 1233745"/>
              <a:gd name="connsiteX4" fmla="*/ 6922592 w 11614276"/>
              <a:gd name="connsiteY4" fmla="*/ 5711 h 1233745"/>
              <a:gd name="connsiteX5" fmla="*/ 8020571 w 11614276"/>
              <a:gd name="connsiteY5" fmla="*/ 70854 h 1233745"/>
              <a:gd name="connsiteX6" fmla="*/ 9534191 w 11614276"/>
              <a:gd name="connsiteY6" fmla="*/ 19705 h 1233745"/>
              <a:gd name="connsiteX7" fmla="*/ 10301755 w 11614276"/>
              <a:gd name="connsiteY7" fmla="*/ 159244 h 1233745"/>
              <a:gd name="connsiteX8" fmla="*/ 11286817 w 11614276"/>
              <a:gd name="connsiteY8" fmla="*/ 294670 h 1233745"/>
              <a:gd name="connsiteX9" fmla="*/ 11242726 w 11614276"/>
              <a:gd name="connsiteY9" fmla="*/ 441520 h 1233745"/>
              <a:gd name="connsiteX10" fmla="*/ 11564807 w 11614276"/>
              <a:gd name="connsiteY10" fmla="*/ 666050 h 1233745"/>
              <a:gd name="connsiteX11" fmla="*/ 10056027 w 11614276"/>
              <a:gd name="connsiteY11" fmla="*/ 862593 h 1233745"/>
              <a:gd name="connsiteX12" fmla="*/ 9515909 w 11614276"/>
              <a:gd name="connsiteY12" fmla="*/ 1031005 h 1233745"/>
              <a:gd name="connsiteX13" fmla="*/ 7676982 w 11614276"/>
              <a:gd name="connsiteY13" fmla="*/ 1051396 h 1233745"/>
              <a:gd name="connsiteX14" fmla="*/ 6362848 w 11614276"/>
              <a:gd name="connsiteY14" fmla="*/ 1231060 h 1233745"/>
              <a:gd name="connsiteX15" fmla="*/ 4430631 w 11614276"/>
              <a:gd name="connsiteY15" fmla="*/ 1121394 h 1233745"/>
              <a:gd name="connsiteX16" fmla="*/ 1560399 w 11614276"/>
              <a:gd name="connsiteY16" fmla="*/ 1013041 h 1233745"/>
              <a:gd name="connsiteX17" fmla="*/ 298422 w 11614276"/>
              <a:gd name="connsiteY17" fmla="*/ 892466 h 1233745"/>
              <a:gd name="connsiteX18" fmla="*/ 568077 w 11614276"/>
              <a:gd name="connsiteY18" fmla="*/ 729708 h 1233745"/>
              <a:gd name="connsiteX19" fmla="*/ -1345 w 11614276"/>
              <a:gd name="connsiteY19" fmla="*/ 562724 h 1233745"/>
              <a:gd name="connsiteX20" fmla="*/ 1038563 w 11614276"/>
              <a:gd name="connsiteY20" fmla="*/ 414304 h 1233745"/>
              <a:gd name="connsiteX21" fmla="*/ 1048511 w 11614276"/>
              <a:gd name="connsiteY21" fmla="*/ 410391 h 1233745"/>
              <a:gd name="connsiteX0" fmla="*/ 2097198 w 11614276"/>
              <a:gd name="connsiteY0" fmla="*/ 1430688 h 1233745"/>
              <a:gd name="connsiteX1" fmla="*/ 2062927 w 11614276"/>
              <a:gd name="connsiteY1" fmla="*/ 1464959 h 1233745"/>
              <a:gd name="connsiteX2" fmla="*/ 2028656 w 11614276"/>
              <a:gd name="connsiteY2" fmla="*/ 1430688 h 1233745"/>
              <a:gd name="connsiteX3" fmla="*/ 2062927 w 11614276"/>
              <a:gd name="connsiteY3" fmla="*/ 1396417 h 1233745"/>
              <a:gd name="connsiteX4" fmla="*/ 2097198 w 11614276"/>
              <a:gd name="connsiteY4" fmla="*/ 1430688 h 1233745"/>
              <a:gd name="connsiteX0" fmla="*/ 2507254 w 11614276"/>
              <a:gd name="connsiteY0" fmla="*/ 1349010 h 1233745"/>
              <a:gd name="connsiteX1" fmla="*/ 2438713 w 11614276"/>
              <a:gd name="connsiteY1" fmla="*/ 1417551 h 1233745"/>
              <a:gd name="connsiteX2" fmla="*/ 2370172 w 11614276"/>
              <a:gd name="connsiteY2" fmla="*/ 1349010 h 1233745"/>
              <a:gd name="connsiteX3" fmla="*/ 2438713 w 11614276"/>
              <a:gd name="connsiteY3" fmla="*/ 1280469 h 1233745"/>
              <a:gd name="connsiteX4" fmla="*/ 2507254 w 11614276"/>
              <a:gd name="connsiteY4" fmla="*/ 1349010 h 1233745"/>
              <a:gd name="connsiteX0" fmla="*/ 2984287 w 11614276"/>
              <a:gd name="connsiteY0" fmla="*/ 1252774 h 1233745"/>
              <a:gd name="connsiteX1" fmla="*/ 2881475 w 11614276"/>
              <a:gd name="connsiteY1" fmla="*/ 1355586 h 1233745"/>
              <a:gd name="connsiteX2" fmla="*/ 2778663 w 11614276"/>
              <a:gd name="connsiteY2" fmla="*/ 1252774 h 1233745"/>
              <a:gd name="connsiteX3" fmla="*/ 2881475 w 11614276"/>
              <a:gd name="connsiteY3" fmla="*/ 1149962 h 1233745"/>
              <a:gd name="connsiteX4" fmla="*/ 2984287 w 11614276"/>
              <a:gd name="connsiteY4" fmla="*/ 1252774 h 1233745"/>
              <a:gd name="connsiteX0" fmla="*/ 1261708 w 11614276"/>
              <a:gd name="connsiteY0" fmla="*/ 747586 h 1233745"/>
              <a:gd name="connsiteX1" fmla="*/ 580713 w 11614276"/>
              <a:gd name="connsiteY1" fmla="*/ 724825 h 1233745"/>
              <a:gd name="connsiteX2" fmla="*/ 1862585 w 11614276"/>
              <a:gd name="connsiteY2" fmla="*/ 996677 h 1233745"/>
              <a:gd name="connsiteX3" fmla="*/ 1564701 w 11614276"/>
              <a:gd name="connsiteY3" fmla="*/ 1007558 h 1233745"/>
              <a:gd name="connsiteX4" fmla="*/ 4430093 w 11614276"/>
              <a:gd name="connsiteY4" fmla="*/ 1116367 h 1233745"/>
              <a:gd name="connsiteX5" fmla="*/ 4250502 w 11614276"/>
              <a:gd name="connsiteY5" fmla="*/ 1066675 h 1233745"/>
              <a:gd name="connsiteX6" fmla="*/ 7750109 w 11614276"/>
              <a:gd name="connsiteY6" fmla="*/ 992450 h 1233745"/>
              <a:gd name="connsiteX7" fmla="*/ 7678326 w 11614276"/>
              <a:gd name="connsiteY7" fmla="*/ 1046969 h 1233745"/>
              <a:gd name="connsiteX8" fmla="*/ 9175546 w 11614276"/>
              <a:gd name="connsiteY8" fmla="*/ 655541 h 1233745"/>
              <a:gd name="connsiteX9" fmla="*/ 10049574 w 11614276"/>
              <a:gd name="connsiteY9" fmla="*/ 859337 h 1233745"/>
              <a:gd name="connsiteX10" fmla="*/ 11237349 w 11614276"/>
              <a:gd name="connsiteY10" fmla="*/ 438493 h 1233745"/>
              <a:gd name="connsiteX11" fmla="*/ 10848056 w 11614276"/>
              <a:gd name="connsiteY11" fmla="*/ 514917 h 1233745"/>
              <a:gd name="connsiteX12" fmla="*/ 10303368 w 11614276"/>
              <a:gd name="connsiteY12" fmla="*/ 154960 h 1233745"/>
              <a:gd name="connsiteX13" fmla="*/ 10323800 w 11614276"/>
              <a:gd name="connsiteY13" fmla="*/ 191059 h 1233745"/>
              <a:gd name="connsiteX14" fmla="*/ 7817590 w 11614276"/>
              <a:gd name="connsiteY14" fmla="*/ 112864 h 1233745"/>
              <a:gd name="connsiteX15" fmla="*/ 8017076 w 11614276"/>
              <a:gd name="connsiteY15" fmla="*/ 66827 h 1233745"/>
              <a:gd name="connsiteX16" fmla="*/ 5952585 w 11614276"/>
              <a:gd name="connsiteY16" fmla="*/ 134798 h 1233745"/>
              <a:gd name="connsiteX17" fmla="*/ 6049102 w 11614276"/>
              <a:gd name="connsiteY17" fmla="*/ 95101 h 1233745"/>
              <a:gd name="connsiteX18" fmla="*/ 3763885 w 11614276"/>
              <a:gd name="connsiteY18" fmla="*/ 148277 h 1233745"/>
              <a:gd name="connsiteX19" fmla="*/ 4113389 w 11614276"/>
              <a:gd name="connsiteY19" fmla="*/ 186775 h 1233745"/>
              <a:gd name="connsiteX20" fmla="*/ 1109539 w 11614276"/>
              <a:gd name="connsiteY20" fmla="*/ 450916 h 1233745"/>
              <a:gd name="connsiteX21" fmla="*/ 1048511 w 11614276"/>
              <a:gd name="connsiteY21" fmla="*/ 410391 h 1233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614276" h="1233745" fill="none" extrusionOk="0">
                <a:moveTo>
                  <a:pt x="1048511" y="410391"/>
                </a:moveTo>
                <a:cubicBezTo>
                  <a:pt x="976563" y="293018"/>
                  <a:pt x="1161611" y="276186"/>
                  <a:pt x="1511737" y="197256"/>
                </a:cubicBezTo>
                <a:cubicBezTo>
                  <a:pt x="2074698" y="202440"/>
                  <a:pt x="3196092" y="230641"/>
                  <a:pt x="3765229" y="148563"/>
                </a:cubicBezTo>
                <a:cubicBezTo>
                  <a:pt x="4180327" y="20410"/>
                  <a:pt x="5391865" y="-9160"/>
                  <a:pt x="6037272" y="98014"/>
                </a:cubicBezTo>
                <a:cubicBezTo>
                  <a:pt x="6184594" y="48025"/>
                  <a:pt x="6533536" y="9252"/>
                  <a:pt x="6922592" y="5711"/>
                </a:cubicBezTo>
                <a:cubicBezTo>
                  <a:pt x="7386754" y="-41065"/>
                  <a:pt x="7742597" y="-1283"/>
                  <a:pt x="8020571" y="70854"/>
                </a:cubicBezTo>
                <a:cubicBezTo>
                  <a:pt x="8408438" y="-70446"/>
                  <a:pt x="9018331" y="-8240"/>
                  <a:pt x="9534191" y="19705"/>
                </a:cubicBezTo>
                <a:cubicBezTo>
                  <a:pt x="9938932" y="57962"/>
                  <a:pt x="10222389" y="96208"/>
                  <a:pt x="10301755" y="159244"/>
                </a:cubicBezTo>
                <a:cubicBezTo>
                  <a:pt x="10756204" y="224864"/>
                  <a:pt x="11153717" y="228103"/>
                  <a:pt x="11286817" y="294670"/>
                </a:cubicBezTo>
                <a:cubicBezTo>
                  <a:pt x="11391030" y="331532"/>
                  <a:pt x="11390246" y="392487"/>
                  <a:pt x="11242726" y="441520"/>
                </a:cubicBezTo>
                <a:cubicBezTo>
                  <a:pt x="11569114" y="533411"/>
                  <a:pt x="11726620" y="584314"/>
                  <a:pt x="11564807" y="666050"/>
                </a:cubicBezTo>
                <a:cubicBezTo>
                  <a:pt x="11317441" y="678862"/>
                  <a:pt x="10901143" y="713121"/>
                  <a:pt x="10056027" y="862593"/>
                </a:cubicBezTo>
                <a:cubicBezTo>
                  <a:pt x="10071194" y="960097"/>
                  <a:pt x="9854787" y="1043865"/>
                  <a:pt x="9515909" y="1031005"/>
                </a:cubicBezTo>
                <a:cubicBezTo>
                  <a:pt x="9010407" y="1068034"/>
                  <a:pt x="8249349" y="1190612"/>
                  <a:pt x="7676982" y="1051396"/>
                </a:cubicBezTo>
                <a:cubicBezTo>
                  <a:pt x="7457194" y="1110748"/>
                  <a:pt x="6937333" y="1123177"/>
                  <a:pt x="6362848" y="1231060"/>
                </a:cubicBezTo>
                <a:cubicBezTo>
                  <a:pt x="5695455" y="1202261"/>
                  <a:pt x="4790443" y="1271921"/>
                  <a:pt x="4430631" y="1121394"/>
                </a:cubicBezTo>
                <a:cubicBezTo>
                  <a:pt x="3502340" y="1181362"/>
                  <a:pt x="2122882" y="1272405"/>
                  <a:pt x="1560399" y="1013041"/>
                </a:cubicBezTo>
                <a:cubicBezTo>
                  <a:pt x="983597" y="1017962"/>
                  <a:pt x="437310" y="958542"/>
                  <a:pt x="298422" y="892466"/>
                </a:cubicBezTo>
                <a:cubicBezTo>
                  <a:pt x="152252" y="824772"/>
                  <a:pt x="279361" y="803445"/>
                  <a:pt x="568077" y="729708"/>
                </a:cubicBezTo>
                <a:cubicBezTo>
                  <a:pt x="148137" y="678122"/>
                  <a:pt x="-59229" y="628975"/>
                  <a:pt x="-1345" y="562724"/>
                </a:cubicBezTo>
                <a:cubicBezTo>
                  <a:pt x="45542" y="470793"/>
                  <a:pt x="454887" y="377108"/>
                  <a:pt x="1038563" y="414304"/>
                </a:cubicBezTo>
                <a:cubicBezTo>
                  <a:pt x="1041696" y="412716"/>
                  <a:pt x="1045882" y="411744"/>
                  <a:pt x="1048511" y="410391"/>
                </a:cubicBezTo>
                <a:close/>
              </a:path>
              <a:path w="11614276" h="1233745" fill="none" extrusionOk="0">
                <a:moveTo>
                  <a:pt x="2097198" y="1430688"/>
                </a:moveTo>
                <a:cubicBezTo>
                  <a:pt x="2097940" y="1450363"/>
                  <a:pt x="2083393" y="1463956"/>
                  <a:pt x="2062927" y="1464959"/>
                </a:cubicBezTo>
                <a:cubicBezTo>
                  <a:pt x="2044912" y="1466749"/>
                  <a:pt x="2024231" y="1448465"/>
                  <a:pt x="2028656" y="1430688"/>
                </a:cubicBezTo>
                <a:cubicBezTo>
                  <a:pt x="2028607" y="1409836"/>
                  <a:pt x="2039913" y="1395625"/>
                  <a:pt x="2062927" y="1396417"/>
                </a:cubicBezTo>
                <a:cubicBezTo>
                  <a:pt x="2082605" y="1394766"/>
                  <a:pt x="2092384" y="1411227"/>
                  <a:pt x="2097198" y="1430688"/>
                </a:cubicBezTo>
                <a:close/>
              </a:path>
              <a:path w="11614276" h="1233745" fill="none" extrusionOk="0">
                <a:moveTo>
                  <a:pt x="2507254" y="1349010"/>
                </a:moveTo>
                <a:cubicBezTo>
                  <a:pt x="2505687" y="1386632"/>
                  <a:pt x="2480284" y="1423961"/>
                  <a:pt x="2438713" y="1417551"/>
                </a:cubicBezTo>
                <a:cubicBezTo>
                  <a:pt x="2394511" y="1421026"/>
                  <a:pt x="2376786" y="1380319"/>
                  <a:pt x="2370172" y="1349010"/>
                </a:cubicBezTo>
                <a:cubicBezTo>
                  <a:pt x="2368755" y="1320094"/>
                  <a:pt x="2408268" y="1286917"/>
                  <a:pt x="2438713" y="1280469"/>
                </a:cubicBezTo>
                <a:cubicBezTo>
                  <a:pt x="2477430" y="1279802"/>
                  <a:pt x="2505299" y="1311030"/>
                  <a:pt x="2507254" y="1349010"/>
                </a:cubicBezTo>
                <a:close/>
              </a:path>
              <a:path w="11614276" h="1233745" fill="none" extrusionOk="0">
                <a:moveTo>
                  <a:pt x="2984287" y="1252774"/>
                </a:moveTo>
                <a:cubicBezTo>
                  <a:pt x="2991370" y="1319095"/>
                  <a:pt x="2946598" y="1366279"/>
                  <a:pt x="2881475" y="1355586"/>
                </a:cubicBezTo>
                <a:cubicBezTo>
                  <a:pt x="2830971" y="1353094"/>
                  <a:pt x="2781535" y="1314703"/>
                  <a:pt x="2778663" y="1252774"/>
                </a:cubicBezTo>
                <a:cubicBezTo>
                  <a:pt x="2794309" y="1201206"/>
                  <a:pt x="2811806" y="1149949"/>
                  <a:pt x="2881475" y="1149962"/>
                </a:cubicBezTo>
                <a:cubicBezTo>
                  <a:pt x="2939317" y="1162869"/>
                  <a:pt x="2977793" y="1185902"/>
                  <a:pt x="2984287" y="1252774"/>
                </a:cubicBezTo>
                <a:close/>
              </a:path>
              <a:path w="11614276" h="1233745" fill="none" extrusionOk="0">
                <a:moveTo>
                  <a:pt x="1261708" y="747586"/>
                </a:moveTo>
                <a:cubicBezTo>
                  <a:pt x="1000995" y="760678"/>
                  <a:pt x="748768" y="697532"/>
                  <a:pt x="580713" y="724825"/>
                </a:cubicBezTo>
                <a:moveTo>
                  <a:pt x="1862585" y="996677"/>
                </a:moveTo>
                <a:cubicBezTo>
                  <a:pt x="1770423" y="1002172"/>
                  <a:pt x="1684196" y="1013061"/>
                  <a:pt x="1564701" y="1007558"/>
                </a:cubicBezTo>
                <a:moveTo>
                  <a:pt x="4430093" y="1116367"/>
                </a:moveTo>
                <a:cubicBezTo>
                  <a:pt x="4361974" y="1103779"/>
                  <a:pt x="4307464" y="1091639"/>
                  <a:pt x="4250502" y="1066675"/>
                </a:cubicBezTo>
                <a:moveTo>
                  <a:pt x="7750109" y="992450"/>
                </a:moveTo>
                <a:cubicBezTo>
                  <a:pt x="7739921" y="1010282"/>
                  <a:pt x="7713925" y="1029053"/>
                  <a:pt x="7678326" y="1046969"/>
                </a:cubicBezTo>
                <a:moveTo>
                  <a:pt x="9175546" y="655541"/>
                </a:moveTo>
                <a:cubicBezTo>
                  <a:pt x="9709208" y="695260"/>
                  <a:pt x="10045411" y="765663"/>
                  <a:pt x="10049574" y="859337"/>
                </a:cubicBezTo>
                <a:moveTo>
                  <a:pt x="11237349" y="438493"/>
                </a:moveTo>
                <a:cubicBezTo>
                  <a:pt x="11149328" y="428855"/>
                  <a:pt x="11009302" y="484036"/>
                  <a:pt x="10848056" y="514917"/>
                </a:cubicBezTo>
                <a:moveTo>
                  <a:pt x="10303368" y="154960"/>
                </a:moveTo>
                <a:cubicBezTo>
                  <a:pt x="10318424" y="165936"/>
                  <a:pt x="10325702" y="179562"/>
                  <a:pt x="10323800" y="191059"/>
                </a:cubicBezTo>
                <a:moveTo>
                  <a:pt x="7817590" y="112864"/>
                </a:moveTo>
                <a:cubicBezTo>
                  <a:pt x="7882273" y="104258"/>
                  <a:pt x="7925323" y="71316"/>
                  <a:pt x="8017076" y="66827"/>
                </a:cubicBezTo>
                <a:moveTo>
                  <a:pt x="5952585" y="134798"/>
                </a:moveTo>
                <a:cubicBezTo>
                  <a:pt x="5976297" y="116477"/>
                  <a:pt x="6001484" y="99499"/>
                  <a:pt x="6049102" y="95101"/>
                </a:cubicBezTo>
                <a:moveTo>
                  <a:pt x="3763885" y="148277"/>
                </a:moveTo>
                <a:cubicBezTo>
                  <a:pt x="3866651" y="164659"/>
                  <a:pt x="3996218" y="173435"/>
                  <a:pt x="4113389" y="186775"/>
                </a:cubicBezTo>
                <a:moveTo>
                  <a:pt x="1109539" y="450916"/>
                </a:moveTo>
                <a:cubicBezTo>
                  <a:pt x="1076608" y="439430"/>
                  <a:pt x="1058066" y="421826"/>
                  <a:pt x="1048511" y="410391"/>
                </a:cubicBezTo>
              </a:path>
              <a:path w="11614276" h="1233745" stroke="0" extrusionOk="0">
                <a:moveTo>
                  <a:pt x="1048511" y="410391"/>
                </a:moveTo>
                <a:cubicBezTo>
                  <a:pt x="1016191" y="317065"/>
                  <a:pt x="1137890" y="257670"/>
                  <a:pt x="1511737" y="197256"/>
                </a:cubicBezTo>
                <a:cubicBezTo>
                  <a:pt x="2009362" y="257128"/>
                  <a:pt x="3104944" y="8525"/>
                  <a:pt x="3765229" y="148563"/>
                </a:cubicBezTo>
                <a:cubicBezTo>
                  <a:pt x="4335639" y="43683"/>
                  <a:pt x="5485429" y="-10127"/>
                  <a:pt x="6037272" y="98014"/>
                </a:cubicBezTo>
                <a:cubicBezTo>
                  <a:pt x="6219706" y="49306"/>
                  <a:pt x="6545613" y="98564"/>
                  <a:pt x="6922592" y="5711"/>
                </a:cubicBezTo>
                <a:cubicBezTo>
                  <a:pt x="7334880" y="-52375"/>
                  <a:pt x="7757746" y="62538"/>
                  <a:pt x="8020571" y="70854"/>
                </a:cubicBezTo>
                <a:cubicBezTo>
                  <a:pt x="8462057" y="74341"/>
                  <a:pt x="9012121" y="-33667"/>
                  <a:pt x="9534191" y="19705"/>
                </a:cubicBezTo>
                <a:cubicBezTo>
                  <a:pt x="9933256" y="51170"/>
                  <a:pt x="10219314" y="97085"/>
                  <a:pt x="10301755" y="159244"/>
                </a:cubicBezTo>
                <a:cubicBezTo>
                  <a:pt x="10777309" y="180979"/>
                  <a:pt x="11142828" y="238650"/>
                  <a:pt x="11286817" y="294670"/>
                </a:cubicBezTo>
                <a:cubicBezTo>
                  <a:pt x="11401081" y="351266"/>
                  <a:pt x="11372127" y="386668"/>
                  <a:pt x="11242726" y="441520"/>
                </a:cubicBezTo>
                <a:cubicBezTo>
                  <a:pt x="11576471" y="537178"/>
                  <a:pt x="11729234" y="568988"/>
                  <a:pt x="11564807" y="666050"/>
                </a:cubicBezTo>
                <a:cubicBezTo>
                  <a:pt x="11300416" y="819718"/>
                  <a:pt x="10908435" y="952977"/>
                  <a:pt x="10056027" y="862593"/>
                </a:cubicBezTo>
                <a:cubicBezTo>
                  <a:pt x="10052278" y="960387"/>
                  <a:pt x="9832474" y="980000"/>
                  <a:pt x="9515909" y="1031005"/>
                </a:cubicBezTo>
                <a:cubicBezTo>
                  <a:pt x="8917110" y="1116199"/>
                  <a:pt x="8248550" y="1046907"/>
                  <a:pt x="7676982" y="1051396"/>
                </a:cubicBezTo>
                <a:cubicBezTo>
                  <a:pt x="7473612" y="1090217"/>
                  <a:pt x="6969948" y="1257783"/>
                  <a:pt x="6362848" y="1231060"/>
                </a:cubicBezTo>
                <a:cubicBezTo>
                  <a:pt x="5521326" y="1263823"/>
                  <a:pt x="4876838" y="1297175"/>
                  <a:pt x="4430631" y="1121394"/>
                </a:cubicBezTo>
                <a:cubicBezTo>
                  <a:pt x="3376947" y="1166486"/>
                  <a:pt x="2263866" y="1118725"/>
                  <a:pt x="1560399" y="1013041"/>
                </a:cubicBezTo>
                <a:cubicBezTo>
                  <a:pt x="994308" y="1044246"/>
                  <a:pt x="433819" y="975677"/>
                  <a:pt x="298422" y="892466"/>
                </a:cubicBezTo>
                <a:cubicBezTo>
                  <a:pt x="184343" y="833245"/>
                  <a:pt x="319020" y="774028"/>
                  <a:pt x="568077" y="729708"/>
                </a:cubicBezTo>
                <a:cubicBezTo>
                  <a:pt x="160633" y="703678"/>
                  <a:pt x="-36905" y="622799"/>
                  <a:pt x="-1345" y="562724"/>
                </a:cubicBezTo>
                <a:cubicBezTo>
                  <a:pt x="-27530" y="412432"/>
                  <a:pt x="515385" y="457910"/>
                  <a:pt x="1038563" y="414304"/>
                </a:cubicBezTo>
                <a:cubicBezTo>
                  <a:pt x="1041819" y="413340"/>
                  <a:pt x="1045212" y="411760"/>
                  <a:pt x="1048511" y="410391"/>
                </a:cubicBezTo>
                <a:close/>
              </a:path>
              <a:path w="11614276" h="1233745" stroke="0" extrusionOk="0">
                <a:moveTo>
                  <a:pt x="2097198" y="1430688"/>
                </a:moveTo>
                <a:cubicBezTo>
                  <a:pt x="2096632" y="1449681"/>
                  <a:pt x="2079277" y="1464899"/>
                  <a:pt x="2062927" y="1464959"/>
                </a:cubicBezTo>
                <a:cubicBezTo>
                  <a:pt x="2042410" y="1464049"/>
                  <a:pt x="2033134" y="1452381"/>
                  <a:pt x="2028656" y="1430688"/>
                </a:cubicBezTo>
                <a:cubicBezTo>
                  <a:pt x="2030190" y="1409678"/>
                  <a:pt x="2043985" y="1391053"/>
                  <a:pt x="2062927" y="1396417"/>
                </a:cubicBezTo>
                <a:cubicBezTo>
                  <a:pt x="2082235" y="1400695"/>
                  <a:pt x="2096991" y="1409336"/>
                  <a:pt x="2097198" y="1430688"/>
                </a:cubicBezTo>
                <a:close/>
              </a:path>
              <a:path w="11614276" h="1233745" stroke="0" extrusionOk="0">
                <a:moveTo>
                  <a:pt x="2507254" y="1349010"/>
                </a:moveTo>
                <a:cubicBezTo>
                  <a:pt x="2496605" y="1388378"/>
                  <a:pt x="2473333" y="1424562"/>
                  <a:pt x="2438713" y="1417551"/>
                </a:cubicBezTo>
                <a:cubicBezTo>
                  <a:pt x="2399123" y="1417860"/>
                  <a:pt x="2369590" y="1386269"/>
                  <a:pt x="2370172" y="1349010"/>
                </a:cubicBezTo>
                <a:cubicBezTo>
                  <a:pt x="2372902" y="1304756"/>
                  <a:pt x="2401301" y="1282970"/>
                  <a:pt x="2438713" y="1280469"/>
                </a:cubicBezTo>
                <a:cubicBezTo>
                  <a:pt x="2477343" y="1279736"/>
                  <a:pt x="2501970" y="1318920"/>
                  <a:pt x="2507254" y="1349010"/>
                </a:cubicBezTo>
                <a:close/>
              </a:path>
              <a:path w="11614276" h="1233745" stroke="0" extrusionOk="0">
                <a:moveTo>
                  <a:pt x="2984287" y="1252774"/>
                </a:moveTo>
                <a:cubicBezTo>
                  <a:pt x="2992043" y="1314845"/>
                  <a:pt x="2943775" y="1352282"/>
                  <a:pt x="2881475" y="1355586"/>
                </a:cubicBezTo>
                <a:cubicBezTo>
                  <a:pt x="2836434" y="1351720"/>
                  <a:pt x="2784052" y="1324207"/>
                  <a:pt x="2778663" y="1252774"/>
                </a:cubicBezTo>
                <a:cubicBezTo>
                  <a:pt x="2787755" y="1196615"/>
                  <a:pt x="2814768" y="1152522"/>
                  <a:pt x="2881475" y="1149962"/>
                </a:cubicBezTo>
                <a:cubicBezTo>
                  <a:pt x="2926436" y="1158917"/>
                  <a:pt x="2988574" y="1198903"/>
                  <a:pt x="2984287" y="1252774"/>
                </a:cubicBezTo>
                <a:close/>
              </a:path>
              <a:path w="11614276" h="1233745" fill="none" stroke="0" extrusionOk="0">
                <a:moveTo>
                  <a:pt x="1261708" y="747586"/>
                </a:moveTo>
                <a:cubicBezTo>
                  <a:pt x="1033502" y="743169"/>
                  <a:pt x="810945" y="700175"/>
                  <a:pt x="580713" y="724825"/>
                </a:cubicBezTo>
                <a:moveTo>
                  <a:pt x="1862585" y="996677"/>
                </a:moveTo>
                <a:cubicBezTo>
                  <a:pt x="1768512" y="1024142"/>
                  <a:pt x="1652532" y="1022675"/>
                  <a:pt x="1564701" y="1007558"/>
                </a:cubicBezTo>
                <a:moveTo>
                  <a:pt x="4430093" y="1116367"/>
                </a:moveTo>
                <a:cubicBezTo>
                  <a:pt x="4347974" y="1089987"/>
                  <a:pt x="4297962" y="1083021"/>
                  <a:pt x="4250502" y="1066675"/>
                </a:cubicBezTo>
                <a:moveTo>
                  <a:pt x="7750109" y="992450"/>
                </a:moveTo>
                <a:cubicBezTo>
                  <a:pt x="7739587" y="1014039"/>
                  <a:pt x="7711709" y="1025312"/>
                  <a:pt x="7678326" y="1046969"/>
                </a:cubicBezTo>
                <a:moveTo>
                  <a:pt x="9175546" y="655541"/>
                </a:moveTo>
                <a:cubicBezTo>
                  <a:pt x="9716400" y="701786"/>
                  <a:pt x="10034200" y="763438"/>
                  <a:pt x="10049574" y="859337"/>
                </a:cubicBezTo>
                <a:moveTo>
                  <a:pt x="11237349" y="438493"/>
                </a:moveTo>
                <a:cubicBezTo>
                  <a:pt x="11162792" y="467615"/>
                  <a:pt x="11006391" y="490056"/>
                  <a:pt x="10848056" y="514917"/>
                </a:cubicBezTo>
                <a:moveTo>
                  <a:pt x="10303368" y="154960"/>
                </a:moveTo>
                <a:cubicBezTo>
                  <a:pt x="10317621" y="165612"/>
                  <a:pt x="10324035" y="176287"/>
                  <a:pt x="10323800" y="191059"/>
                </a:cubicBezTo>
                <a:moveTo>
                  <a:pt x="7817590" y="112864"/>
                </a:moveTo>
                <a:cubicBezTo>
                  <a:pt x="7871578" y="78041"/>
                  <a:pt x="7937047" y="85989"/>
                  <a:pt x="8017076" y="66827"/>
                </a:cubicBezTo>
                <a:moveTo>
                  <a:pt x="5952585" y="134798"/>
                </a:moveTo>
                <a:cubicBezTo>
                  <a:pt x="5976037" y="115238"/>
                  <a:pt x="6004408" y="109364"/>
                  <a:pt x="6049102" y="95101"/>
                </a:cubicBezTo>
                <a:moveTo>
                  <a:pt x="3763885" y="148277"/>
                </a:moveTo>
                <a:cubicBezTo>
                  <a:pt x="3900676" y="155999"/>
                  <a:pt x="4020586" y="163774"/>
                  <a:pt x="4113389" y="186775"/>
                </a:cubicBezTo>
                <a:moveTo>
                  <a:pt x="1109539" y="450916"/>
                </a:moveTo>
                <a:cubicBezTo>
                  <a:pt x="1085725" y="440541"/>
                  <a:pt x="1061519" y="424595"/>
                  <a:pt x="1048511" y="410391"/>
                </a:cubicBezTo>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3187605378">
                  <a:prstGeom prst="cloudCallout">
                    <a:avLst>
                      <a:gd name="adj1" fmla="val -32238"/>
                      <a:gd name="adj2" fmla="val 65963"/>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The structure and content of these past questions can help formulate new ones</a:t>
            </a:r>
          </a:p>
        </p:txBody>
      </p:sp>
      <p:pic>
        <p:nvPicPr>
          <p:cNvPr id="9" name="图片 8">
            <a:extLst>
              <a:ext uri="{FF2B5EF4-FFF2-40B4-BE49-F238E27FC236}">
                <a16:creationId xmlns:a16="http://schemas.microsoft.com/office/drawing/2014/main" id="{0919382D-1485-4E70-87CE-416F1BD013D8}"/>
              </a:ext>
            </a:extLst>
          </p:cNvPr>
          <p:cNvPicPr>
            <a:picLocks noChangeAspect="1"/>
          </p:cNvPicPr>
          <p:nvPr/>
        </p:nvPicPr>
        <p:blipFill>
          <a:blip r:embed="rId7"/>
          <a:stretch>
            <a:fillRect/>
          </a:stretch>
        </p:blipFill>
        <p:spPr>
          <a:xfrm>
            <a:off x="5513136" y="2153180"/>
            <a:ext cx="6087446" cy="1854183"/>
          </a:xfrm>
          <a:prstGeom prst="rect">
            <a:avLst/>
          </a:prstGeom>
        </p:spPr>
      </p:pic>
      <p:pic>
        <p:nvPicPr>
          <p:cNvPr id="119" name="图片 118">
            <a:extLst>
              <a:ext uri="{FF2B5EF4-FFF2-40B4-BE49-F238E27FC236}">
                <a16:creationId xmlns:a16="http://schemas.microsoft.com/office/drawing/2014/main" id="{636A5D88-03BF-4AD6-932C-443D458368EC}"/>
              </a:ext>
            </a:extLst>
          </p:cNvPr>
          <p:cNvPicPr>
            <a:picLocks noChangeAspect="1"/>
          </p:cNvPicPr>
          <p:nvPr/>
        </p:nvPicPr>
        <p:blipFill>
          <a:blip r:embed="rId8"/>
          <a:stretch>
            <a:fillRect/>
          </a:stretch>
        </p:blipFill>
        <p:spPr>
          <a:xfrm>
            <a:off x="2578170" y="2688098"/>
            <a:ext cx="1813677" cy="447375"/>
          </a:xfrm>
          <a:prstGeom prst="rect">
            <a:avLst/>
          </a:prstGeom>
        </p:spPr>
      </p:pic>
      <p:sp>
        <p:nvSpPr>
          <p:cNvPr id="10" name="箭头: 右 9">
            <a:extLst>
              <a:ext uri="{FF2B5EF4-FFF2-40B4-BE49-F238E27FC236}">
                <a16:creationId xmlns:a16="http://schemas.microsoft.com/office/drawing/2014/main" id="{E2643E2A-54B7-42FB-8C55-FEB0131037D2}"/>
              </a:ext>
            </a:extLst>
          </p:cNvPr>
          <p:cNvSpPr/>
          <p:nvPr/>
        </p:nvSpPr>
        <p:spPr>
          <a:xfrm>
            <a:off x="4734128" y="2777607"/>
            <a:ext cx="436726" cy="368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文本框 35">
            <a:extLst>
              <a:ext uri="{FF2B5EF4-FFF2-40B4-BE49-F238E27FC236}">
                <a16:creationId xmlns:a16="http://schemas.microsoft.com/office/drawing/2014/main" id="{AFB6E192-039A-456A-A708-0CBA13D9377F}"/>
              </a:ext>
            </a:extLst>
          </p:cNvPr>
          <p:cNvSpPr txBox="1"/>
          <p:nvPr/>
        </p:nvSpPr>
        <p:spPr>
          <a:xfrm>
            <a:off x="6883819" y="3839922"/>
            <a:ext cx="3864689" cy="461665"/>
          </a:xfrm>
          <a:prstGeom prst="rect">
            <a:avLst/>
          </a:prstGeom>
          <a:noFill/>
          <a:ln w="9525">
            <a:noFill/>
          </a:ln>
        </p:spPr>
        <p:txBody>
          <a:bodyPr wrap="square">
            <a:spAutoFit/>
          </a:bodyPr>
          <a:lstStyle/>
          <a:p>
            <a:pPr algn="ctr" eaLnBrk="1" hangingPunct="1"/>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Task Knowledge Graph</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122" name="Picture 6" descr="how-to">
            <a:extLst>
              <a:ext uri="{FF2B5EF4-FFF2-40B4-BE49-F238E27FC236}">
                <a16:creationId xmlns:a16="http://schemas.microsoft.com/office/drawing/2014/main" id="{C1E73E4B-8B4F-4029-BBB5-A1BB0591C8D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0388" r="31456" b="-1772"/>
          <a:stretch/>
        </p:blipFill>
        <p:spPr bwMode="auto">
          <a:xfrm>
            <a:off x="3055134" y="4055253"/>
            <a:ext cx="1785414" cy="2299581"/>
          </a:xfrm>
          <a:prstGeom prst="rect">
            <a:avLst/>
          </a:prstGeom>
          <a:noFill/>
          <a:extLst>
            <a:ext uri="{909E8E84-426E-40DD-AFC4-6F175D3DCCD1}">
              <a14:hiddenFill xmlns:a14="http://schemas.microsoft.com/office/drawing/2010/main">
                <a:solidFill>
                  <a:srgbClr val="FFFFFF"/>
                </a:solidFill>
              </a14:hiddenFill>
            </a:ext>
          </a:extLst>
        </p:spPr>
      </p:pic>
      <p:pic>
        <p:nvPicPr>
          <p:cNvPr id="123" name="图片 122">
            <a:extLst>
              <a:ext uri="{FF2B5EF4-FFF2-40B4-BE49-F238E27FC236}">
                <a16:creationId xmlns:a16="http://schemas.microsoft.com/office/drawing/2014/main" id="{AC6D64B0-E16E-4281-965F-95B4350BE962}"/>
              </a:ext>
            </a:extLst>
          </p:cNvPr>
          <p:cNvPicPr>
            <a:picLocks noChangeAspect="1"/>
          </p:cNvPicPr>
          <p:nvPr/>
        </p:nvPicPr>
        <p:blipFill>
          <a:blip r:embed="rId10"/>
          <a:stretch>
            <a:fillRect/>
          </a:stretch>
        </p:blipFill>
        <p:spPr>
          <a:xfrm>
            <a:off x="5170853" y="4595812"/>
            <a:ext cx="7018550" cy="1464045"/>
          </a:xfrm>
          <a:prstGeom prst="rect">
            <a:avLst/>
          </a:prstGeom>
        </p:spPr>
      </p:pic>
      <p:sp>
        <p:nvSpPr>
          <p:cNvPr id="124" name="箭头: 右 123">
            <a:extLst>
              <a:ext uri="{FF2B5EF4-FFF2-40B4-BE49-F238E27FC236}">
                <a16:creationId xmlns:a16="http://schemas.microsoft.com/office/drawing/2014/main" id="{CB41F0DD-6AB1-4326-8A7F-784B91746B3A}"/>
              </a:ext>
            </a:extLst>
          </p:cNvPr>
          <p:cNvSpPr/>
          <p:nvPr/>
        </p:nvSpPr>
        <p:spPr>
          <a:xfrm rot="5400000">
            <a:off x="8538131" y="4282700"/>
            <a:ext cx="436726" cy="368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35">
            <a:extLst>
              <a:ext uri="{FF2B5EF4-FFF2-40B4-BE49-F238E27FC236}">
                <a16:creationId xmlns:a16="http://schemas.microsoft.com/office/drawing/2014/main" id="{006FEF77-5959-47D1-9266-31556CC2E2EB}"/>
              </a:ext>
            </a:extLst>
          </p:cNvPr>
          <p:cNvSpPr txBox="1"/>
          <p:nvPr/>
        </p:nvSpPr>
        <p:spPr>
          <a:xfrm>
            <a:off x="6824149" y="6059857"/>
            <a:ext cx="3864689" cy="461665"/>
          </a:xfrm>
          <a:prstGeom prst="rect">
            <a:avLst/>
          </a:prstGeom>
          <a:noFill/>
          <a:ln w="9525">
            <a:noFill/>
          </a:ln>
        </p:spPr>
        <p:txBody>
          <a:bodyPr wrap="square">
            <a:spAutoFit/>
          </a:bodyPr>
          <a:lstStyle/>
          <a:p>
            <a:pPr algn="ctr" eaLnBrk="1" hangingPunct="1"/>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TaskKG4Q</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126" name="箭头: 右 125">
            <a:extLst>
              <a:ext uri="{FF2B5EF4-FFF2-40B4-BE49-F238E27FC236}">
                <a16:creationId xmlns:a16="http://schemas.microsoft.com/office/drawing/2014/main" id="{A3083AF1-4B10-4B0E-B9C1-3582A80CAB7F}"/>
              </a:ext>
            </a:extLst>
          </p:cNvPr>
          <p:cNvSpPr/>
          <p:nvPr/>
        </p:nvSpPr>
        <p:spPr>
          <a:xfrm rot="10800000">
            <a:off x="4952491" y="5020964"/>
            <a:ext cx="436726" cy="3681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音频 12">
            <a:hlinkClick r:id="" action="ppaction://media"/>
            <a:extLst>
              <a:ext uri="{FF2B5EF4-FFF2-40B4-BE49-F238E27FC236}">
                <a16:creationId xmlns:a16="http://schemas.microsoft.com/office/drawing/2014/main" id="{1A6DF44A-47B5-4CF8-9DA1-B82C2421445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3519487444"/>
      </p:ext>
    </p:extLst>
  </p:cSld>
  <p:clrMapOvr>
    <a:masterClrMapping/>
  </p:clrMapOvr>
  <mc:AlternateContent xmlns:mc="http://schemas.openxmlformats.org/markup-compatibility/2006">
    <mc:Choice xmlns:p14="http://schemas.microsoft.com/office/powerpoint/2010/main" Requires="p14">
      <p:transition p14:dur="10" advTm="57015"/>
    </mc:Choice>
    <mc:Fallback>
      <p:transition advTm="57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5" fill="hold" display="0">
                  <p:stCondLst>
                    <p:cond delay="indefinite"/>
                  </p:stCondLst>
                  <p:endCondLst>
                    <p:cond evt="onStopAudio" delay="0">
                      <p:tgtEl>
                        <p:sldTgt/>
                      </p:tgtEl>
                    </p:cond>
                  </p:endCondLst>
                </p:cTn>
                <p:tgtEl>
                  <p:spTgt spid="13"/>
                </p:tgtEl>
              </p:cMediaNode>
            </p:audio>
          </p:childTnLst>
        </p:cTn>
      </p:par>
    </p:tnLst>
    <p:bldLst>
      <p:bldP spid="6" grpId="0" animBg="1"/>
      <p:bldP spid="10" grpId="0" animBg="1"/>
      <p:bldP spid="120" grpId="0"/>
      <p:bldP spid="124" grpId="0" animBg="1"/>
      <p:bldP spid="125" grpId="0"/>
      <p:bldP spid="1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Task KG Mining Approach</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D250FEB-DE72-4D79-A2C1-5D1A1F9E0FA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0704" y="1642868"/>
            <a:ext cx="9613977" cy="2580375"/>
          </a:xfrm>
          <a:prstGeom prst="rect">
            <a:avLst/>
          </a:prstGeom>
        </p:spPr>
      </p:pic>
      <p:sp>
        <p:nvSpPr>
          <p:cNvPr id="19" name="矩形 18">
            <a:extLst>
              <a:ext uri="{FF2B5EF4-FFF2-40B4-BE49-F238E27FC236}">
                <a16:creationId xmlns:a16="http://schemas.microsoft.com/office/drawing/2014/main" id="{396B9082-F732-4469-AF51-01D4717203C5}"/>
              </a:ext>
            </a:extLst>
          </p:cNvPr>
          <p:cNvSpPr/>
          <p:nvPr/>
        </p:nvSpPr>
        <p:spPr>
          <a:xfrm>
            <a:off x="962025" y="4645009"/>
            <a:ext cx="10267949" cy="1169551"/>
          </a:xfrm>
          <a:custGeom>
            <a:avLst/>
            <a:gdLst>
              <a:gd name="connsiteX0" fmla="*/ 0 w 10267949"/>
              <a:gd name="connsiteY0" fmla="*/ 0 h 1169551"/>
              <a:gd name="connsiteX1" fmla="*/ 467762 w 10267949"/>
              <a:gd name="connsiteY1" fmla="*/ 0 h 1169551"/>
              <a:gd name="connsiteX2" fmla="*/ 1038204 w 10267949"/>
              <a:gd name="connsiteY2" fmla="*/ 0 h 1169551"/>
              <a:gd name="connsiteX3" fmla="*/ 1300607 w 10267949"/>
              <a:gd name="connsiteY3" fmla="*/ 0 h 1169551"/>
              <a:gd name="connsiteX4" fmla="*/ 2076407 w 10267949"/>
              <a:gd name="connsiteY4" fmla="*/ 0 h 1169551"/>
              <a:gd name="connsiteX5" fmla="*/ 2544170 w 10267949"/>
              <a:gd name="connsiteY5" fmla="*/ 0 h 1169551"/>
              <a:gd name="connsiteX6" fmla="*/ 3114611 w 10267949"/>
              <a:gd name="connsiteY6" fmla="*/ 0 h 1169551"/>
              <a:gd name="connsiteX7" fmla="*/ 3377014 w 10267949"/>
              <a:gd name="connsiteY7" fmla="*/ 0 h 1169551"/>
              <a:gd name="connsiteX8" fmla="*/ 3844776 w 10267949"/>
              <a:gd name="connsiteY8" fmla="*/ 0 h 1169551"/>
              <a:gd name="connsiteX9" fmla="*/ 4312539 w 10267949"/>
              <a:gd name="connsiteY9" fmla="*/ 0 h 1169551"/>
              <a:gd name="connsiteX10" fmla="*/ 4985660 w 10267949"/>
              <a:gd name="connsiteY10" fmla="*/ 0 h 1169551"/>
              <a:gd name="connsiteX11" fmla="*/ 5556101 w 10267949"/>
              <a:gd name="connsiteY11" fmla="*/ 0 h 1169551"/>
              <a:gd name="connsiteX12" fmla="*/ 5921184 w 10267949"/>
              <a:gd name="connsiteY12" fmla="*/ 0 h 1169551"/>
              <a:gd name="connsiteX13" fmla="*/ 6491626 w 10267949"/>
              <a:gd name="connsiteY13" fmla="*/ 0 h 1169551"/>
              <a:gd name="connsiteX14" fmla="*/ 7267426 w 10267949"/>
              <a:gd name="connsiteY14" fmla="*/ 0 h 1169551"/>
              <a:gd name="connsiteX15" fmla="*/ 7529829 w 10267949"/>
              <a:gd name="connsiteY15" fmla="*/ 0 h 1169551"/>
              <a:gd name="connsiteX16" fmla="*/ 8100271 w 10267949"/>
              <a:gd name="connsiteY16" fmla="*/ 0 h 1169551"/>
              <a:gd name="connsiteX17" fmla="*/ 8670712 w 10267949"/>
              <a:gd name="connsiteY17" fmla="*/ 0 h 1169551"/>
              <a:gd name="connsiteX18" fmla="*/ 9035795 w 10267949"/>
              <a:gd name="connsiteY18" fmla="*/ 0 h 1169551"/>
              <a:gd name="connsiteX19" fmla="*/ 9298198 w 10267949"/>
              <a:gd name="connsiteY19" fmla="*/ 0 h 1169551"/>
              <a:gd name="connsiteX20" fmla="*/ 10267949 w 10267949"/>
              <a:gd name="connsiteY20" fmla="*/ 0 h 1169551"/>
              <a:gd name="connsiteX21" fmla="*/ 10267949 w 10267949"/>
              <a:gd name="connsiteY21" fmla="*/ 561384 h 1169551"/>
              <a:gd name="connsiteX22" fmla="*/ 10267949 w 10267949"/>
              <a:gd name="connsiteY22" fmla="*/ 1169551 h 1169551"/>
              <a:gd name="connsiteX23" fmla="*/ 9594828 w 10267949"/>
              <a:gd name="connsiteY23" fmla="*/ 1169551 h 1169551"/>
              <a:gd name="connsiteX24" fmla="*/ 8921707 w 10267949"/>
              <a:gd name="connsiteY24" fmla="*/ 1169551 h 1169551"/>
              <a:gd name="connsiteX25" fmla="*/ 8351265 w 10267949"/>
              <a:gd name="connsiteY25" fmla="*/ 1169551 h 1169551"/>
              <a:gd name="connsiteX26" fmla="*/ 7883503 w 10267949"/>
              <a:gd name="connsiteY26" fmla="*/ 1169551 h 1169551"/>
              <a:gd name="connsiteX27" fmla="*/ 7107702 w 10267949"/>
              <a:gd name="connsiteY27" fmla="*/ 1169551 h 1169551"/>
              <a:gd name="connsiteX28" fmla="*/ 6434581 w 10267949"/>
              <a:gd name="connsiteY28" fmla="*/ 1169551 h 1169551"/>
              <a:gd name="connsiteX29" fmla="*/ 6172178 w 10267949"/>
              <a:gd name="connsiteY29" fmla="*/ 1169551 h 1169551"/>
              <a:gd name="connsiteX30" fmla="*/ 5601737 w 10267949"/>
              <a:gd name="connsiteY30" fmla="*/ 1169551 h 1169551"/>
              <a:gd name="connsiteX31" fmla="*/ 5031295 w 10267949"/>
              <a:gd name="connsiteY31" fmla="*/ 1169551 h 1169551"/>
              <a:gd name="connsiteX32" fmla="*/ 4460853 w 10267949"/>
              <a:gd name="connsiteY32" fmla="*/ 1169551 h 1169551"/>
              <a:gd name="connsiteX33" fmla="*/ 3685053 w 10267949"/>
              <a:gd name="connsiteY33" fmla="*/ 1169551 h 1169551"/>
              <a:gd name="connsiteX34" fmla="*/ 3319970 w 10267949"/>
              <a:gd name="connsiteY34" fmla="*/ 1169551 h 1169551"/>
              <a:gd name="connsiteX35" fmla="*/ 3057567 w 10267949"/>
              <a:gd name="connsiteY35" fmla="*/ 1169551 h 1169551"/>
              <a:gd name="connsiteX36" fmla="*/ 2487125 w 10267949"/>
              <a:gd name="connsiteY36" fmla="*/ 1169551 h 1169551"/>
              <a:gd name="connsiteX37" fmla="*/ 2224722 w 10267949"/>
              <a:gd name="connsiteY37" fmla="*/ 1169551 h 1169551"/>
              <a:gd name="connsiteX38" fmla="*/ 1962319 w 10267949"/>
              <a:gd name="connsiteY38" fmla="*/ 1169551 h 1169551"/>
              <a:gd name="connsiteX39" fmla="*/ 1391878 w 10267949"/>
              <a:gd name="connsiteY39" fmla="*/ 1169551 h 1169551"/>
              <a:gd name="connsiteX40" fmla="*/ 616077 w 10267949"/>
              <a:gd name="connsiteY40" fmla="*/ 1169551 h 1169551"/>
              <a:gd name="connsiteX41" fmla="*/ 0 w 10267949"/>
              <a:gd name="connsiteY41" fmla="*/ 1169551 h 1169551"/>
              <a:gd name="connsiteX42" fmla="*/ 0 w 10267949"/>
              <a:gd name="connsiteY42" fmla="*/ 596471 h 1169551"/>
              <a:gd name="connsiteX43" fmla="*/ 0 w 10267949"/>
              <a:gd name="connsiteY43" fmla="*/ 0 h 116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0267949" h="1169551" fill="none" extrusionOk="0">
                <a:moveTo>
                  <a:pt x="0" y="0"/>
                </a:moveTo>
                <a:cubicBezTo>
                  <a:pt x="184743" y="-52909"/>
                  <a:pt x="278596" y="14069"/>
                  <a:pt x="467762" y="0"/>
                </a:cubicBezTo>
                <a:cubicBezTo>
                  <a:pt x="656928" y="-14069"/>
                  <a:pt x="918639" y="49298"/>
                  <a:pt x="1038204" y="0"/>
                </a:cubicBezTo>
                <a:cubicBezTo>
                  <a:pt x="1157769" y="-49298"/>
                  <a:pt x="1213124" y="1045"/>
                  <a:pt x="1300607" y="0"/>
                </a:cubicBezTo>
                <a:cubicBezTo>
                  <a:pt x="1388090" y="-1045"/>
                  <a:pt x="1745823" y="35842"/>
                  <a:pt x="2076407" y="0"/>
                </a:cubicBezTo>
                <a:cubicBezTo>
                  <a:pt x="2406991" y="-35842"/>
                  <a:pt x="2442109" y="41233"/>
                  <a:pt x="2544170" y="0"/>
                </a:cubicBezTo>
                <a:cubicBezTo>
                  <a:pt x="2646231" y="-41233"/>
                  <a:pt x="2876685" y="20459"/>
                  <a:pt x="3114611" y="0"/>
                </a:cubicBezTo>
                <a:cubicBezTo>
                  <a:pt x="3352537" y="-20459"/>
                  <a:pt x="3294987" y="246"/>
                  <a:pt x="3377014" y="0"/>
                </a:cubicBezTo>
                <a:cubicBezTo>
                  <a:pt x="3459041" y="-246"/>
                  <a:pt x="3676290" y="38696"/>
                  <a:pt x="3844776" y="0"/>
                </a:cubicBezTo>
                <a:cubicBezTo>
                  <a:pt x="4013262" y="-38696"/>
                  <a:pt x="4192090" y="17494"/>
                  <a:pt x="4312539" y="0"/>
                </a:cubicBezTo>
                <a:cubicBezTo>
                  <a:pt x="4432988" y="-17494"/>
                  <a:pt x="4657909" y="9164"/>
                  <a:pt x="4985660" y="0"/>
                </a:cubicBezTo>
                <a:cubicBezTo>
                  <a:pt x="5313411" y="-9164"/>
                  <a:pt x="5437606" y="24614"/>
                  <a:pt x="5556101" y="0"/>
                </a:cubicBezTo>
                <a:cubicBezTo>
                  <a:pt x="5674596" y="-24614"/>
                  <a:pt x="5814557" y="22578"/>
                  <a:pt x="5921184" y="0"/>
                </a:cubicBezTo>
                <a:cubicBezTo>
                  <a:pt x="6027811" y="-22578"/>
                  <a:pt x="6310767" y="62945"/>
                  <a:pt x="6491626" y="0"/>
                </a:cubicBezTo>
                <a:cubicBezTo>
                  <a:pt x="6672485" y="-62945"/>
                  <a:pt x="7001062" y="86090"/>
                  <a:pt x="7267426" y="0"/>
                </a:cubicBezTo>
                <a:cubicBezTo>
                  <a:pt x="7533790" y="-86090"/>
                  <a:pt x="7462594" y="5022"/>
                  <a:pt x="7529829" y="0"/>
                </a:cubicBezTo>
                <a:cubicBezTo>
                  <a:pt x="7597064" y="-5022"/>
                  <a:pt x="7861318" y="37178"/>
                  <a:pt x="8100271" y="0"/>
                </a:cubicBezTo>
                <a:cubicBezTo>
                  <a:pt x="8339224" y="-37178"/>
                  <a:pt x="8528198" y="20920"/>
                  <a:pt x="8670712" y="0"/>
                </a:cubicBezTo>
                <a:cubicBezTo>
                  <a:pt x="8813226" y="-20920"/>
                  <a:pt x="8893166" y="33982"/>
                  <a:pt x="9035795" y="0"/>
                </a:cubicBezTo>
                <a:cubicBezTo>
                  <a:pt x="9178424" y="-33982"/>
                  <a:pt x="9208656" y="8198"/>
                  <a:pt x="9298198" y="0"/>
                </a:cubicBezTo>
                <a:cubicBezTo>
                  <a:pt x="9387740" y="-8198"/>
                  <a:pt x="9898066" y="33318"/>
                  <a:pt x="10267949" y="0"/>
                </a:cubicBezTo>
                <a:cubicBezTo>
                  <a:pt x="10278785" y="132911"/>
                  <a:pt x="10239983" y="369160"/>
                  <a:pt x="10267949" y="561384"/>
                </a:cubicBezTo>
                <a:cubicBezTo>
                  <a:pt x="10295915" y="753608"/>
                  <a:pt x="10263438" y="1020519"/>
                  <a:pt x="10267949" y="1169551"/>
                </a:cubicBezTo>
                <a:cubicBezTo>
                  <a:pt x="10102502" y="1186282"/>
                  <a:pt x="9747131" y="1129830"/>
                  <a:pt x="9594828" y="1169551"/>
                </a:cubicBezTo>
                <a:cubicBezTo>
                  <a:pt x="9442525" y="1209272"/>
                  <a:pt x="9165588" y="1159635"/>
                  <a:pt x="8921707" y="1169551"/>
                </a:cubicBezTo>
                <a:cubicBezTo>
                  <a:pt x="8677826" y="1179467"/>
                  <a:pt x="8629372" y="1144766"/>
                  <a:pt x="8351265" y="1169551"/>
                </a:cubicBezTo>
                <a:cubicBezTo>
                  <a:pt x="8073158" y="1194336"/>
                  <a:pt x="8026542" y="1119623"/>
                  <a:pt x="7883503" y="1169551"/>
                </a:cubicBezTo>
                <a:cubicBezTo>
                  <a:pt x="7740464" y="1219479"/>
                  <a:pt x="7306145" y="1108662"/>
                  <a:pt x="7107702" y="1169551"/>
                </a:cubicBezTo>
                <a:cubicBezTo>
                  <a:pt x="6909259" y="1230440"/>
                  <a:pt x="6616206" y="1106967"/>
                  <a:pt x="6434581" y="1169551"/>
                </a:cubicBezTo>
                <a:cubicBezTo>
                  <a:pt x="6252956" y="1232135"/>
                  <a:pt x="6278751" y="1140142"/>
                  <a:pt x="6172178" y="1169551"/>
                </a:cubicBezTo>
                <a:cubicBezTo>
                  <a:pt x="6065605" y="1198960"/>
                  <a:pt x="5861860" y="1156965"/>
                  <a:pt x="5601737" y="1169551"/>
                </a:cubicBezTo>
                <a:cubicBezTo>
                  <a:pt x="5341614" y="1182137"/>
                  <a:pt x="5156464" y="1144647"/>
                  <a:pt x="5031295" y="1169551"/>
                </a:cubicBezTo>
                <a:cubicBezTo>
                  <a:pt x="4906126" y="1194455"/>
                  <a:pt x="4720935" y="1116510"/>
                  <a:pt x="4460853" y="1169551"/>
                </a:cubicBezTo>
                <a:cubicBezTo>
                  <a:pt x="4200771" y="1222592"/>
                  <a:pt x="4053136" y="1099369"/>
                  <a:pt x="3685053" y="1169551"/>
                </a:cubicBezTo>
                <a:cubicBezTo>
                  <a:pt x="3316970" y="1239733"/>
                  <a:pt x="3394002" y="1142902"/>
                  <a:pt x="3319970" y="1169551"/>
                </a:cubicBezTo>
                <a:cubicBezTo>
                  <a:pt x="3245938" y="1196200"/>
                  <a:pt x="3126400" y="1144845"/>
                  <a:pt x="3057567" y="1169551"/>
                </a:cubicBezTo>
                <a:cubicBezTo>
                  <a:pt x="2988734" y="1194257"/>
                  <a:pt x="2675266" y="1148202"/>
                  <a:pt x="2487125" y="1169551"/>
                </a:cubicBezTo>
                <a:cubicBezTo>
                  <a:pt x="2298984" y="1190900"/>
                  <a:pt x="2349093" y="1165467"/>
                  <a:pt x="2224722" y="1169551"/>
                </a:cubicBezTo>
                <a:cubicBezTo>
                  <a:pt x="2100351" y="1173635"/>
                  <a:pt x="2063564" y="1145780"/>
                  <a:pt x="1962319" y="1169551"/>
                </a:cubicBezTo>
                <a:cubicBezTo>
                  <a:pt x="1861074" y="1193322"/>
                  <a:pt x="1524812" y="1112738"/>
                  <a:pt x="1391878" y="1169551"/>
                </a:cubicBezTo>
                <a:cubicBezTo>
                  <a:pt x="1258944" y="1226364"/>
                  <a:pt x="845351" y="1116795"/>
                  <a:pt x="616077" y="1169551"/>
                </a:cubicBezTo>
                <a:cubicBezTo>
                  <a:pt x="386803" y="1222307"/>
                  <a:pt x="207495" y="1161669"/>
                  <a:pt x="0" y="1169551"/>
                </a:cubicBezTo>
                <a:cubicBezTo>
                  <a:pt x="-28265" y="975401"/>
                  <a:pt x="48066" y="754060"/>
                  <a:pt x="0" y="596471"/>
                </a:cubicBezTo>
                <a:cubicBezTo>
                  <a:pt x="-48066" y="438882"/>
                  <a:pt x="36400" y="172143"/>
                  <a:pt x="0" y="0"/>
                </a:cubicBezTo>
                <a:close/>
              </a:path>
              <a:path w="10267949" h="1169551" stroke="0" extrusionOk="0">
                <a:moveTo>
                  <a:pt x="0" y="0"/>
                </a:moveTo>
                <a:cubicBezTo>
                  <a:pt x="110170" y="-3176"/>
                  <a:pt x="234644" y="18099"/>
                  <a:pt x="365083" y="0"/>
                </a:cubicBezTo>
                <a:cubicBezTo>
                  <a:pt x="495522" y="-18099"/>
                  <a:pt x="510035" y="18158"/>
                  <a:pt x="627486" y="0"/>
                </a:cubicBezTo>
                <a:cubicBezTo>
                  <a:pt x="744937" y="-18158"/>
                  <a:pt x="802098" y="30163"/>
                  <a:pt x="889889" y="0"/>
                </a:cubicBezTo>
                <a:cubicBezTo>
                  <a:pt x="977680" y="-30163"/>
                  <a:pt x="1242157" y="48558"/>
                  <a:pt x="1357651" y="0"/>
                </a:cubicBezTo>
                <a:cubicBezTo>
                  <a:pt x="1473145" y="-48558"/>
                  <a:pt x="1871431" y="73647"/>
                  <a:pt x="2133452" y="0"/>
                </a:cubicBezTo>
                <a:cubicBezTo>
                  <a:pt x="2395473" y="-73647"/>
                  <a:pt x="2313318" y="13855"/>
                  <a:pt x="2395855" y="0"/>
                </a:cubicBezTo>
                <a:cubicBezTo>
                  <a:pt x="2478392" y="-13855"/>
                  <a:pt x="2975405" y="30598"/>
                  <a:pt x="3171655" y="0"/>
                </a:cubicBezTo>
                <a:cubicBezTo>
                  <a:pt x="3367905" y="-30598"/>
                  <a:pt x="3692487" y="21858"/>
                  <a:pt x="3844776" y="0"/>
                </a:cubicBezTo>
                <a:cubicBezTo>
                  <a:pt x="3997065" y="-21858"/>
                  <a:pt x="4189069" y="11460"/>
                  <a:pt x="4312539" y="0"/>
                </a:cubicBezTo>
                <a:cubicBezTo>
                  <a:pt x="4436009" y="-11460"/>
                  <a:pt x="4454820" y="27074"/>
                  <a:pt x="4574942" y="0"/>
                </a:cubicBezTo>
                <a:cubicBezTo>
                  <a:pt x="4695064" y="-27074"/>
                  <a:pt x="4935586" y="6007"/>
                  <a:pt x="5042704" y="0"/>
                </a:cubicBezTo>
                <a:cubicBezTo>
                  <a:pt x="5149822" y="-6007"/>
                  <a:pt x="5179228" y="10221"/>
                  <a:pt x="5305107" y="0"/>
                </a:cubicBezTo>
                <a:cubicBezTo>
                  <a:pt x="5430986" y="-10221"/>
                  <a:pt x="5482459" y="27542"/>
                  <a:pt x="5567510" y="0"/>
                </a:cubicBezTo>
                <a:cubicBezTo>
                  <a:pt x="5652561" y="-27542"/>
                  <a:pt x="5925829" y="41724"/>
                  <a:pt x="6137952" y="0"/>
                </a:cubicBezTo>
                <a:cubicBezTo>
                  <a:pt x="6350075" y="-41724"/>
                  <a:pt x="6372041" y="19104"/>
                  <a:pt x="6605714" y="0"/>
                </a:cubicBezTo>
                <a:cubicBezTo>
                  <a:pt x="6839387" y="-19104"/>
                  <a:pt x="6967197" y="15761"/>
                  <a:pt x="7278835" y="0"/>
                </a:cubicBezTo>
                <a:cubicBezTo>
                  <a:pt x="7590473" y="-15761"/>
                  <a:pt x="7850189" y="73109"/>
                  <a:pt x="8054636" y="0"/>
                </a:cubicBezTo>
                <a:cubicBezTo>
                  <a:pt x="8259083" y="-73109"/>
                  <a:pt x="8651950" y="84459"/>
                  <a:pt x="8830436" y="0"/>
                </a:cubicBezTo>
                <a:cubicBezTo>
                  <a:pt x="9008922" y="-84459"/>
                  <a:pt x="9335235" y="8910"/>
                  <a:pt x="9503557" y="0"/>
                </a:cubicBezTo>
                <a:cubicBezTo>
                  <a:pt x="9671879" y="-8910"/>
                  <a:pt x="9683706" y="25070"/>
                  <a:pt x="9765960" y="0"/>
                </a:cubicBezTo>
                <a:cubicBezTo>
                  <a:pt x="9848214" y="-25070"/>
                  <a:pt x="10093992" y="9048"/>
                  <a:pt x="10267949" y="0"/>
                </a:cubicBezTo>
                <a:cubicBezTo>
                  <a:pt x="10300719" y="181117"/>
                  <a:pt x="10204258" y="286191"/>
                  <a:pt x="10267949" y="549689"/>
                </a:cubicBezTo>
                <a:cubicBezTo>
                  <a:pt x="10331640" y="813187"/>
                  <a:pt x="10211551" y="936367"/>
                  <a:pt x="10267949" y="1169551"/>
                </a:cubicBezTo>
                <a:cubicBezTo>
                  <a:pt x="9950012" y="1174070"/>
                  <a:pt x="9868791" y="1156918"/>
                  <a:pt x="9594828" y="1169551"/>
                </a:cubicBezTo>
                <a:cubicBezTo>
                  <a:pt x="9320865" y="1182184"/>
                  <a:pt x="9222199" y="1145020"/>
                  <a:pt x="9024386" y="1169551"/>
                </a:cubicBezTo>
                <a:cubicBezTo>
                  <a:pt x="8826573" y="1194082"/>
                  <a:pt x="8781978" y="1158924"/>
                  <a:pt x="8556624" y="1169551"/>
                </a:cubicBezTo>
                <a:cubicBezTo>
                  <a:pt x="8331270" y="1180178"/>
                  <a:pt x="8194257" y="1139544"/>
                  <a:pt x="7883503" y="1169551"/>
                </a:cubicBezTo>
                <a:cubicBezTo>
                  <a:pt x="7572749" y="1199558"/>
                  <a:pt x="7714659" y="1149664"/>
                  <a:pt x="7621100" y="1169551"/>
                </a:cubicBezTo>
                <a:cubicBezTo>
                  <a:pt x="7527541" y="1189438"/>
                  <a:pt x="7170183" y="1107762"/>
                  <a:pt x="6845299" y="1169551"/>
                </a:cubicBezTo>
                <a:cubicBezTo>
                  <a:pt x="6520415" y="1231340"/>
                  <a:pt x="6710489" y="1149940"/>
                  <a:pt x="6582896" y="1169551"/>
                </a:cubicBezTo>
                <a:cubicBezTo>
                  <a:pt x="6455303" y="1189162"/>
                  <a:pt x="5990265" y="1107975"/>
                  <a:pt x="5807096" y="1169551"/>
                </a:cubicBezTo>
                <a:cubicBezTo>
                  <a:pt x="5623927" y="1231127"/>
                  <a:pt x="5374292" y="1132395"/>
                  <a:pt x="5236654" y="1169551"/>
                </a:cubicBezTo>
                <a:cubicBezTo>
                  <a:pt x="5099016" y="1206707"/>
                  <a:pt x="4992990" y="1127836"/>
                  <a:pt x="4768892" y="1169551"/>
                </a:cubicBezTo>
                <a:cubicBezTo>
                  <a:pt x="4544794" y="1211266"/>
                  <a:pt x="4261958" y="1109625"/>
                  <a:pt x="4095771" y="1169551"/>
                </a:cubicBezTo>
                <a:cubicBezTo>
                  <a:pt x="3929584" y="1229477"/>
                  <a:pt x="3941634" y="1139930"/>
                  <a:pt x="3833368" y="1169551"/>
                </a:cubicBezTo>
                <a:cubicBezTo>
                  <a:pt x="3725102" y="1199172"/>
                  <a:pt x="3298592" y="1142306"/>
                  <a:pt x="3160247" y="1169551"/>
                </a:cubicBezTo>
                <a:cubicBezTo>
                  <a:pt x="3021902" y="1196796"/>
                  <a:pt x="2950877" y="1145008"/>
                  <a:pt x="2897843" y="1169551"/>
                </a:cubicBezTo>
                <a:cubicBezTo>
                  <a:pt x="2844809" y="1194094"/>
                  <a:pt x="2719546" y="1144769"/>
                  <a:pt x="2635440" y="1169551"/>
                </a:cubicBezTo>
                <a:cubicBezTo>
                  <a:pt x="2551334" y="1194333"/>
                  <a:pt x="2428977" y="1161654"/>
                  <a:pt x="2373037" y="1169551"/>
                </a:cubicBezTo>
                <a:cubicBezTo>
                  <a:pt x="2317097" y="1177448"/>
                  <a:pt x="2134521" y="1142723"/>
                  <a:pt x="1905275" y="1169551"/>
                </a:cubicBezTo>
                <a:cubicBezTo>
                  <a:pt x="1676029" y="1196379"/>
                  <a:pt x="1611747" y="1166011"/>
                  <a:pt x="1334833" y="1169551"/>
                </a:cubicBezTo>
                <a:cubicBezTo>
                  <a:pt x="1057919" y="1173091"/>
                  <a:pt x="1152401" y="1138803"/>
                  <a:pt x="1072430" y="1169551"/>
                </a:cubicBezTo>
                <a:cubicBezTo>
                  <a:pt x="992459" y="1200299"/>
                  <a:pt x="408426" y="1132296"/>
                  <a:pt x="0" y="1169551"/>
                </a:cubicBezTo>
                <a:cubicBezTo>
                  <a:pt x="-56714" y="967266"/>
                  <a:pt x="35697" y="855317"/>
                  <a:pt x="0" y="619862"/>
                </a:cubicBezTo>
                <a:cubicBezTo>
                  <a:pt x="-35697" y="384407"/>
                  <a:pt x="28795" y="255771"/>
                  <a:pt x="0" y="0"/>
                </a:cubicBezTo>
                <a:close/>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An </a:t>
            </a:r>
            <a:r>
              <a:rPr lang="en-US" altLang="zh-CN" sz="2800" b="1" dirty="0">
                <a:solidFill>
                  <a:srgbClr val="FF0000"/>
                </a:solidFill>
                <a:latin typeface="Times New Roman" panose="02020603050405020304" pitchFamily="18" charset="0"/>
                <a:cs typeface="Times New Roman" panose="02020603050405020304" pitchFamily="18" charset="0"/>
              </a:rPr>
              <a:t>incremental</a:t>
            </a:r>
            <a:r>
              <a:rPr lang="en-US" altLang="zh-CN" sz="2800" b="1" dirty="0">
                <a:latin typeface="Times New Roman" panose="02020603050405020304" pitchFamily="18" charset="0"/>
                <a:cs typeface="Times New Roman" panose="02020603050405020304" pitchFamily="18" charset="0"/>
              </a:rPr>
              <a:t> and </a:t>
            </a:r>
            <a:r>
              <a:rPr lang="en-US" altLang="zh-CN" sz="2800" b="1" dirty="0">
                <a:solidFill>
                  <a:srgbClr val="FF0000"/>
                </a:solidFill>
                <a:latin typeface="Times New Roman" panose="02020603050405020304" pitchFamily="18" charset="0"/>
                <a:cs typeface="Times New Roman" panose="02020603050405020304" pitchFamily="18" charset="0"/>
              </a:rPr>
              <a:t>iterative</a:t>
            </a:r>
            <a:r>
              <a:rPr lang="en-US" altLang="zh-CN" sz="2800" b="1" dirty="0">
                <a:latin typeface="Times New Roman" panose="02020603050405020304" pitchFamily="18" charset="0"/>
                <a:cs typeface="Times New Roman" panose="02020603050405020304" pitchFamily="18" charset="0"/>
              </a:rPr>
              <a:t> approach that mines a task KG</a:t>
            </a:r>
          </a:p>
          <a:p>
            <a:pPr algn="ctr">
              <a:lnSpc>
                <a:spcPts val="2800"/>
              </a:lnSpc>
            </a:pPr>
            <a:r>
              <a:rPr lang="en-US" altLang="zh-CN" sz="2800" b="1" dirty="0">
                <a:latin typeface="Times New Roman" panose="02020603050405020304" pitchFamily="18" charset="0"/>
                <a:cs typeface="Times New Roman" panose="02020603050405020304" pitchFamily="18" charset="0"/>
              </a:rPr>
              <a:t>from SO questions, by combining </a:t>
            </a:r>
            <a:r>
              <a:rPr lang="en-US" altLang="zh-CN" sz="2800" b="1" dirty="0">
                <a:solidFill>
                  <a:srgbClr val="FF0000"/>
                </a:solidFill>
                <a:latin typeface="Times New Roman" panose="02020603050405020304" pitchFamily="18" charset="0"/>
                <a:cs typeface="Times New Roman" panose="02020603050405020304" pitchFamily="18" charset="0"/>
              </a:rPr>
              <a:t>top-down</a:t>
            </a:r>
            <a:r>
              <a:rPr lang="en-US" altLang="zh-CN" sz="2800" b="1" dirty="0">
                <a:latin typeface="Times New Roman" panose="02020603050405020304" pitchFamily="18" charset="0"/>
                <a:cs typeface="Times New Roman" panose="02020603050405020304" pitchFamily="18" charset="0"/>
              </a:rPr>
              <a:t> and </a:t>
            </a:r>
            <a:r>
              <a:rPr lang="en-US" altLang="zh-CN" sz="2800" b="1" dirty="0">
                <a:solidFill>
                  <a:srgbClr val="FF0000"/>
                </a:solidFill>
                <a:latin typeface="Times New Roman" panose="02020603050405020304" pitchFamily="18" charset="0"/>
                <a:cs typeface="Times New Roman" panose="02020603050405020304" pitchFamily="18" charset="0"/>
              </a:rPr>
              <a:t>bottom-up</a:t>
            </a:r>
          </a:p>
          <a:p>
            <a:pPr algn="ctr">
              <a:lnSpc>
                <a:spcPts val="2800"/>
              </a:lnSpc>
            </a:pPr>
            <a:r>
              <a:rPr lang="en-US" altLang="zh-CN" sz="2800" b="1" dirty="0">
                <a:latin typeface="Times New Roman" panose="02020603050405020304" pitchFamily="18" charset="0"/>
                <a:cs typeface="Times New Roman" panose="02020603050405020304" pitchFamily="18" charset="0"/>
              </a:rPr>
              <a:t>task extension strategies</a:t>
            </a:r>
          </a:p>
        </p:txBody>
      </p:sp>
      <p:pic>
        <p:nvPicPr>
          <p:cNvPr id="6" name="音频 5">
            <a:hlinkClick r:id="" action="ppaction://media"/>
            <a:extLst>
              <a:ext uri="{FF2B5EF4-FFF2-40B4-BE49-F238E27FC236}">
                <a16:creationId xmlns:a16="http://schemas.microsoft.com/office/drawing/2014/main" id="{22EC9341-AA2A-4F46-8084-652F86AB67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3895398689"/>
      </p:ext>
    </p:extLst>
  </p:cSld>
  <p:clrMapOvr>
    <a:masterClrMapping/>
  </p:clrMapOvr>
  <mc:AlternateContent xmlns:mc="http://schemas.openxmlformats.org/markup-compatibility/2006">
    <mc:Choice xmlns:p14="http://schemas.microsoft.com/office/powerpoint/2010/main" Requires="p14">
      <p:transition p14:dur="10" advTm="51894"/>
    </mc:Choice>
    <mc:Fallback>
      <p:transition advTm="518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6"/>
                </p:tgtEl>
              </p:cMediaNode>
            </p:audio>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Running Example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3653AB76-B7AE-4643-8DF7-93EEE836F45E}"/>
              </a:ext>
            </a:extLst>
          </p:cNvPr>
          <p:cNvSpPr/>
          <p:nvPr/>
        </p:nvSpPr>
        <p:spPr>
          <a:xfrm>
            <a:off x="75510" y="1315808"/>
            <a:ext cx="2852711" cy="861774"/>
          </a:xfrm>
          <a:prstGeom prst="rect">
            <a:avLst/>
          </a:prstGeom>
          <a:ln w="25400">
            <a:solidFill>
              <a:schemeClr val="tx1"/>
            </a:solidFill>
          </a:ln>
        </p:spPr>
        <p:txBody>
          <a:bodyPr wrap="square">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T1:Task(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pdf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T2:Task(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xml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b="1" dirty="0">
                <a:solidFill>
                  <a:srgbClr val="242729"/>
                </a:solidFill>
                <a:latin typeface="Times New Roman" panose="02020603050405020304" pitchFamily="18" charset="0"/>
                <a:ea typeface="微软雅黑" panose="020B0503020204020204" pitchFamily="34" charset="-122"/>
                <a:cs typeface="Times New Roman" panose="02020603050405020304" pitchFamily="18" charset="0"/>
              </a:rPr>
              <a:t>Iteration 1)</a:t>
            </a:r>
          </a:p>
        </p:txBody>
      </p:sp>
      <p:sp>
        <p:nvSpPr>
          <p:cNvPr id="16" name="矩形 15">
            <a:extLst>
              <a:ext uri="{FF2B5EF4-FFF2-40B4-BE49-F238E27FC236}">
                <a16:creationId xmlns:a16="http://schemas.microsoft.com/office/drawing/2014/main" id="{BA981F1D-29B9-4330-AD00-2BDCA3AC8053}"/>
              </a:ext>
            </a:extLst>
          </p:cNvPr>
          <p:cNvSpPr/>
          <p:nvPr/>
        </p:nvSpPr>
        <p:spPr>
          <a:xfrm>
            <a:off x="9065259" y="1233676"/>
            <a:ext cx="2902321" cy="1060162"/>
          </a:xfrm>
          <a:prstGeom prst="rect">
            <a:avLst/>
          </a:prstGeom>
          <a:ln w="25400">
            <a:solidFill>
              <a:schemeClr val="dk1"/>
            </a:solidFill>
          </a:ln>
        </p:spPr>
        <p:txBody>
          <a:bodyPr wrap="square" anchor="ctr" anchorCtr="0">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Q1: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Python</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pdf files</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Q2: </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best way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xml</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in java</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Q3: </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how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xml</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in java</a:t>
            </a:r>
          </a:p>
          <a:p>
            <a:pPr marL="0" marR="0" lvl="0" indent="0" algn="ctr" defTabSz="914377" rtl="0" eaLnBrk="1" fontAlgn="base" latinLnBrk="0" hangingPunct="1">
              <a:lnSpc>
                <a:spcPts val="15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9" name="矩形 18">
            <a:extLst>
              <a:ext uri="{FF2B5EF4-FFF2-40B4-BE49-F238E27FC236}">
                <a16:creationId xmlns:a16="http://schemas.microsoft.com/office/drawing/2014/main" id="{99A9AEC3-7984-4415-884B-35C7911A9D6B}"/>
              </a:ext>
            </a:extLst>
          </p:cNvPr>
          <p:cNvSpPr/>
          <p:nvPr/>
        </p:nvSpPr>
        <p:spPr>
          <a:xfrm>
            <a:off x="65034" y="2381053"/>
            <a:ext cx="2888997" cy="830997"/>
          </a:xfrm>
          <a:prstGeom prst="rect">
            <a:avLst/>
          </a:prstGeom>
          <a:ln w="25400">
            <a:solidFill>
              <a:schemeClr val="tx1"/>
            </a:solidFill>
          </a:ln>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T10:Task(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structured binary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with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(Iteration 2)</a:t>
            </a:r>
          </a:p>
        </p:txBody>
      </p:sp>
      <p:sp>
        <p:nvSpPr>
          <p:cNvPr id="23" name="罐形 58">
            <a:extLst>
              <a:ext uri="{FF2B5EF4-FFF2-40B4-BE49-F238E27FC236}">
                <a16:creationId xmlns:a16="http://schemas.microsoft.com/office/drawing/2014/main" id="{E2993732-B9D8-4A8E-AADF-1AC6E9D24F17}"/>
              </a:ext>
            </a:extLst>
          </p:cNvPr>
          <p:cNvSpPr/>
          <p:nvPr/>
        </p:nvSpPr>
        <p:spPr>
          <a:xfrm>
            <a:off x="5803868" y="2901900"/>
            <a:ext cx="1687921" cy="916764"/>
          </a:xfrm>
          <a:prstGeom prst="ca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85440" bIns="8544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1" lang="en-US" altLang="zh-CN" sz="2137" b="1" i="0" u="none" strike="noStrike" kern="1200" cap="none" spc="0" normalizeH="0" baseline="0" noProof="0" dirty="0">
                <a:ln>
                  <a:noFill/>
                </a:ln>
                <a:solidFill>
                  <a:srgbClr val="000000"/>
                </a:solidFill>
                <a:effectLst/>
                <a:uLnTx/>
                <a:uFillTx/>
                <a:latin typeface="Times New Roman" charset="0"/>
                <a:ea typeface="Times New Roman" charset="0"/>
                <a:cs typeface="Times New Roman" charset="0"/>
              </a:rPr>
              <a:t>Task KG</a:t>
            </a:r>
          </a:p>
        </p:txBody>
      </p:sp>
      <p:grpSp>
        <p:nvGrpSpPr>
          <p:cNvPr id="24" name="组合 23">
            <a:extLst>
              <a:ext uri="{FF2B5EF4-FFF2-40B4-BE49-F238E27FC236}">
                <a16:creationId xmlns:a16="http://schemas.microsoft.com/office/drawing/2014/main" id="{04524F67-A692-493B-8796-833E2FB826A9}"/>
              </a:ext>
            </a:extLst>
          </p:cNvPr>
          <p:cNvGrpSpPr/>
          <p:nvPr/>
        </p:nvGrpSpPr>
        <p:grpSpPr>
          <a:xfrm>
            <a:off x="2820308" y="1024383"/>
            <a:ext cx="4795921" cy="1435906"/>
            <a:chOff x="2863850" y="1321925"/>
            <a:chExt cx="4795921" cy="1435906"/>
          </a:xfrm>
        </p:grpSpPr>
        <p:sp>
          <p:nvSpPr>
            <p:cNvPr id="25" name="矩形 24">
              <a:extLst>
                <a:ext uri="{FF2B5EF4-FFF2-40B4-BE49-F238E27FC236}">
                  <a16:creationId xmlns:a16="http://schemas.microsoft.com/office/drawing/2014/main" id="{F7C66BA5-9707-40CD-AC7B-BF6E0A6BDB17}"/>
                </a:ext>
              </a:extLst>
            </p:cNvPr>
            <p:cNvSpPr/>
            <p:nvPr/>
          </p:nvSpPr>
          <p:spPr>
            <a:xfrm>
              <a:off x="4569892" y="1321925"/>
              <a:ext cx="3089879" cy="1435906"/>
            </a:xfrm>
            <a:prstGeom prst="rect">
              <a:avLst/>
            </a:prstGeom>
            <a:ln w="25400">
              <a:solidFill>
                <a:schemeClr val="tx1"/>
              </a:solidFill>
            </a:ln>
          </p:spPr>
          <p:txBody>
            <a:bodyPr wrap="square">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T1:Task(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pdf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T2:Task(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xml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ctr" defTabSz="914377" rtl="0" eaLnBrk="1" fontAlgn="base" latinLnBrk="0" hangingPunct="1">
                <a:lnSpc>
                  <a:spcPts val="14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T6:Task(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pdf file</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python</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T7:Task(</a:t>
              </a:r>
              <a:r>
                <a:rPr kumimoji="0" lang="en-US" altLang="zh-CN" sz="1600" b="1" i="0" u="none" strike="noStrike" kern="1200" cap="none" spc="0" normalizeH="0" baseline="0" noProof="0" dirty="0">
                  <a:ln>
                    <a:noFill/>
                  </a:ln>
                  <a:solidFill>
                    <a:srgbClr val="FF7C8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FF9933"/>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xml</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0" u="none" strike="noStrike" kern="1200" cap="none" spc="0" normalizeH="0" baseline="0" noProof="0" dirty="0">
                  <a:ln>
                    <a:noFill/>
                  </a:ln>
                  <a:solidFill>
                    <a:srgbClr val="00B0F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in java</a:t>
              </a: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a:p>
              <a:pPr marL="0" marR="0" lvl="0" indent="0" algn="ctr" defTabSz="914377" rtl="0" eaLnBrk="1" fontAlgn="base" latinLnBrk="0" hangingPunct="1">
                <a:lnSpc>
                  <a:spcPts val="13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6" name="矩形 25">
              <a:extLst>
                <a:ext uri="{FF2B5EF4-FFF2-40B4-BE49-F238E27FC236}">
                  <a16:creationId xmlns:a16="http://schemas.microsoft.com/office/drawing/2014/main" id="{72353183-AEAA-4035-A65A-7392A538B979}"/>
                </a:ext>
              </a:extLst>
            </p:cNvPr>
            <p:cNvSpPr/>
            <p:nvPr/>
          </p:nvSpPr>
          <p:spPr>
            <a:xfrm>
              <a:off x="2863850" y="1442983"/>
              <a:ext cx="1699642" cy="584775"/>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Concept-based Task Mutation</a:t>
              </a:r>
            </a:p>
          </p:txBody>
        </p:sp>
        <p:cxnSp>
          <p:nvCxnSpPr>
            <p:cNvPr id="27" name="直接箭头连接符 26">
              <a:extLst>
                <a:ext uri="{FF2B5EF4-FFF2-40B4-BE49-F238E27FC236}">
                  <a16:creationId xmlns:a16="http://schemas.microsoft.com/office/drawing/2014/main" id="{88D7A4FE-4ECD-42E7-82BF-A9CB34734D2C}"/>
                </a:ext>
              </a:extLst>
            </p:cNvPr>
            <p:cNvCxnSpPr>
              <a:cxnSpLocks/>
              <a:stCxn id="15" idx="3"/>
              <a:endCxn id="25" idx="1"/>
            </p:cNvCxnSpPr>
            <p:nvPr/>
          </p:nvCxnSpPr>
          <p:spPr>
            <a:xfrm flipV="1">
              <a:off x="2971763" y="2039878"/>
              <a:ext cx="1598129"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28" name="Group 5">
            <a:extLst>
              <a:ext uri="{FF2B5EF4-FFF2-40B4-BE49-F238E27FC236}">
                <a16:creationId xmlns:a16="http://schemas.microsoft.com/office/drawing/2014/main" id="{47A38614-18CC-4277-963B-757AB0384023}"/>
              </a:ext>
            </a:extLst>
          </p:cNvPr>
          <p:cNvGrpSpPr/>
          <p:nvPr/>
        </p:nvGrpSpPr>
        <p:grpSpPr>
          <a:xfrm>
            <a:off x="7616227" y="1186479"/>
            <a:ext cx="1449031" cy="584775"/>
            <a:chOff x="13627282" y="4408251"/>
            <a:chExt cx="2387663" cy="449711"/>
          </a:xfrm>
        </p:grpSpPr>
        <p:sp>
          <p:nvSpPr>
            <p:cNvPr id="29" name="矩形 28">
              <a:extLst>
                <a:ext uri="{FF2B5EF4-FFF2-40B4-BE49-F238E27FC236}">
                  <a16:creationId xmlns:a16="http://schemas.microsoft.com/office/drawing/2014/main" id="{236E2E7B-4B60-446C-9A68-6F6AFF5DA36D}"/>
                </a:ext>
              </a:extLst>
            </p:cNvPr>
            <p:cNvSpPr/>
            <p:nvPr/>
          </p:nvSpPr>
          <p:spPr>
            <a:xfrm>
              <a:off x="13627282" y="4408251"/>
              <a:ext cx="2278844" cy="449711"/>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Task Based Matching</a:t>
              </a:r>
            </a:p>
          </p:txBody>
        </p:sp>
        <p:cxnSp>
          <p:nvCxnSpPr>
            <p:cNvPr id="30" name="直接箭头连接符 29">
              <a:extLst>
                <a:ext uri="{FF2B5EF4-FFF2-40B4-BE49-F238E27FC236}">
                  <a16:creationId xmlns:a16="http://schemas.microsoft.com/office/drawing/2014/main" id="{EDAF56C5-E81B-44A9-87F8-2AF79BEB13BD}"/>
                </a:ext>
              </a:extLst>
            </p:cNvPr>
            <p:cNvCxnSpPr>
              <a:cxnSpLocks/>
              <a:stCxn id="25" idx="3"/>
              <a:endCxn id="16" idx="1"/>
            </p:cNvCxnSpPr>
            <p:nvPr/>
          </p:nvCxnSpPr>
          <p:spPr>
            <a:xfrm>
              <a:off x="13627284" y="4835723"/>
              <a:ext cx="2387661"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31" name="Group 34">
            <a:extLst>
              <a:ext uri="{FF2B5EF4-FFF2-40B4-BE49-F238E27FC236}">
                <a16:creationId xmlns:a16="http://schemas.microsoft.com/office/drawing/2014/main" id="{5A643A0F-8DD1-4D85-A27B-E52194DB30FB}"/>
              </a:ext>
            </a:extLst>
          </p:cNvPr>
          <p:cNvGrpSpPr/>
          <p:nvPr/>
        </p:nvGrpSpPr>
        <p:grpSpPr>
          <a:xfrm>
            <a:off x="4392805" y="4782649"/>
            <a:ext cx="1861246" cy="594330"/>
            <a:chOff x="7040939" y="6782870"/>
            <a:chExt cx="2726702" cy="752710"/>
          </a:xfrm>
        </p:grpSpPr>
        <p:sp>
          <p:nvSpPr>
            <p:cNvPr id="33" name="矩形 32">
              <a:extLst>
                <a:ext uri="{FF2B5EF4-FFF2-40B4-BE49-F238E27FC236}">
                  <a16:creationId xmlns:a16="http://schemas.microsoft.com/office/drawing/2014/main" id="{616729A5-9285-4FC8-A137-3F1C14DB7DDB}"/>
                </a:ext>
              </a:extLst>
            </p:cNvPr>
            <p:cNvSpPr/>
            <p:nvPr/>
          </p:nvSpPr>
          <p:spPr>
            <a:xfrm>
              <a:off x="7052634" y="6782870"/>
              <a:ext cx="2611484" cy="740609"/>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Linguistic Pattern Based Matching</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34" name="直接箭头连接符 33">
              <a:extLst>
                <a:ext uri="{FF2B5EF4-FFF2-40B4-BE49-F238E27FC236}">
                  <a16:creationId xmlns:a16="http://schemas.microsoft.com/office/drawing/2014/main" id="{0BACB69E-A618-4249-856F-4CD61D550A6C}"/>
                </a:ext>
              </a:extLst>
            </p:cNvPr>
            <p:cNvCxnSpPr>
              <a:cxnSpLocks/>
            </p:cNvCxnSpPr>
            <p:nvPr/>
          </p:nvCxnSpPr>
          <p:spPr>
            <a:xfrm flipH="1" flipV="1">
              <a:off x="7040939" y="7535580"/>
              <a:ext cx="2726702" cy="0"/>
            </a:xfrm>
            <a:prstGeom prst="straightConnector1">
              <a:avLst/>
            </a:prstGeom>
            <a:ln w="38100">
              <a:headEnd type="none" w="med" len="med"/>
              <a:tailEnd type="arrow" w="med" len="med"/>
            </a:ln>
          </p:spPr>
          <p:style>
            <a:lnRef idx="1">
              <a:schemeClr val="dk1"/>
            </a:lnRef>
            <a:fillRef idx="0">
              <a:schemeClr val="dk1"/>
            </a:fillRef>
            <a:effectRef idx="0">
              <a:schemeClr val="dk1"/>
            </a:effectRef>
            <a:fontRef idx="minor">
              <a:schemeClr val="tx1"/>
            </a:fontRef>
          </p:style>
        </p:cxnSp>
      </p:grpSp>
      <p:cxnSp>
        <p:nvCxnSpPr>
          <p:cNvPr id="35" name="Connector: Elbow 9">
            <a:extLst>
              <a:ext uri="{FF2B5EF4-FFF2-40B4-BE49-F238E27FC236}">
                <a16:creationId xmlns:a16="http://schemas.microsoft.com/office/drawing/2014/main" id="{8B5D5758-33AD-4C89-BC0E-E30909AF74F9}"/>
              </a:ext>
            </a:extLst>
          </p:cNvPr>
          <p:cNvCxnSpPr>
            <a:cxnSpLocks/>
            <a:stCxn id="16" idx="2"/>
          </p:cNvCxnSpPr>
          <p:nvPr/>
        </p:nvCxnSpPr>
        <p:spPr>
          <a:xfrm rot="5400000">
            <a:off x="8545570" y="1239752"/>
            <a:ext cx="916765" cy="3024937"/>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矩形 2">
            <a:extLst>
              <a:ext uri="{FF2B5EF4-FFF2-40B4-BE49-F238E27FC236}">
                <a16:creationId xmlns:a16="http://schemas.microsoft.com/office/drawing/2014/main" id="{A13E9BE0-7DBE-4528-B4A5-416C39311E96}"/>
              </a:ext>
            </a:extLst>
          </p:cNvPr>
          <p:cNvSpPr/>
          <p:nvPr/>
        </p:nvSpPr>
        <p:spPr>
          <a:xfrm>
            <a:off x="8958296" y="3864897"/>
            <a:ext cx="3116861" cy="777136"/>
          </a:xfrm>
          <a:prstGeom prst="rect">
            <a:avLst/>
          </a:prstGeom>
          <a:ln w="25400">
            <a:solidFill>
              <a:schemeClr val="dk1"/>
            </a:solidFill>
          </a:ln>
        </p:spPr>
        <p:txBody>
          <a:bodyPr wrap="square" anchor="ctr" anchorCtr="0">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Q1: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Python</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pdf files</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Q2: </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best way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xml</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in java </a:t>
            </a:r>
          </a:p>
          <a:p>
            <a:pPr marL="0" marR="0" lvl="0" indent="0" algn="ctr" defTabSz="914377" rtl="0" eaLnBrk="1" fontAlgn="base" latinLnBrk="0" hangingPunct="1">
              <a:lnSpc>
                <a:spcPts val="15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37" name="Connector: Elbow 11">
            <a:extLst>
              <a:ext uri="{FF2B5EF4-FFF2-40B4-BE49-F238E27FC236}">
                <a16:creationId xmlns:a16="http://schemas.microsoft.com/office/drawing/2014/main" id="{56754901-8052-40EF-A272-9EDD90035939}"/>
              </a:ext>
            </a:extLst>
          </p:cNvPr>
          <p:cNvCxnSpPr>
            <a:cxnSpLocks/>
          </p:cNvCxnSpPr>
          <p:nvPr/>
        </p:nvCxnSpPr>
        <p:spPr>
          <a:xfrm>
            <a:off x="7491789" y="3543522"/>
            <a:ext cx="3024938" cy="324000"/>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8" name="矩形 2">
            <a:extLst>
              <a:ext uri="{FF2B5EF4-FFF2-40B4-BE49-F238E27FC236}">
                <a16:creationId xmlns:a16="http://schemas.microsoft.com/office/drawing/2014/main" id="{DBE07C99-93BC-45A4-B758-68FD6EF04EC3}"/>
              </a:ext>
            </a:extLst>
          </p:cNvPr>
          <p:cNvSpPr/>
          <p:nvPr/>
        </p:nvSpPr>
        <p:spPr>
          <a:xfrm>
            <a:off x="6263156" y="4970068"/>
            <a:ext cx="3240000" cy="777136"/>
          </a:xfrm>
          <a:prstGeom prst="rect">
            <a:avLst/>
          </a:prstGeom>
          <a:ln w="25400">
            <a:solidFill>
              <a:schemeClr val="dk1"/>
            </a:solidFill>
          </a:ln>
        </p:spPr>
        <p:txBody>
          <a:bodyPr wrap="square" anchor="ctr" anchorCtr="0">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LP1: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NP</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NP</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LP2: </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best way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NP</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ADP java </a:t>
            </a:r>
          </a:p>
          <a:p>
            <a:pPr marL="0" marR="0" lvl="0" indent="0" algn="ctr" defTabSz="914377" rtl="0" eaLnBrk="1" fontAlgn="base" latinLnBrk="0" hangingPunct="1">
              <a:lnSpc>
                <a:spcPts val="15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9" name="矩形 2">
            <a:extLst>
              <a:ext uri="{FF2B5EF4-FFF2-40B4-BE49-F238E27FC236}">
                <a16:creationId xmlns:a16="http://schemas.microsoft.com/office/drawing/2014/main" id="{4218B5BF-DCFB-48BF-9BE5-8C676B50EF8A}"/>
              </a:ext>
            </a:extLst>
          </p:cNvPr>
          <p:cNvSpPr/>
          <p:nvPr/>
        </p:nvSpPr>
        <p:spPr>
          <a:xfrm>
            <a:off x="463535" y="4809230"/>
            <a:ext cx="3938375" cy="1023357"/>
          </a:xfrm>
          <a:prstGeom prst="rect">
            <a:avLst/>
          </a:prstGeom>
          <a:ln w="25400">
            <a:solidFill>
              <a:schemeClr val="dk1"/>
            </a:solidFill>
          </a:ln>
        </p:spPr>
        <p:txBody>
          <a:bodyPr wrap="square" anchor="ctr" anchorCtr="0">
            <a:spAutoFit/>
          </a:bodyPr>
          <a:lstStyle/>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Q6: </a:t>
            </a:r>
            <a:r>
              <a:rPr kumimoji="0" lang="en-US" altLang="zh-CN" sz="1600" b="1" i="1" u="none" strike="noStrike" kern="1200" cap="none" spc="0" normalizeH="0" baseline="0" noProof="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linq</a:t>
            </a:r>
            <a:r>
              <a:rPr kumimoji="0" lang="en-US" altLang="zh-CN" sz="1600" b="1" i="1" u="none" strike="noStrike" kern="1200" cap="none" spc="0" normalizeH="0" baseline="0" noProof="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000000"/>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xml</a:t>
            </a:r>
          </a:p>
          <a:p>
            <a:pPr marL="0" marR="0" lvl="0" indent="0" algn="l"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Q7: </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best way to </a:t>
            </a:r>
            <a:r>
              <a:rPr kumimoji="0" lang="en-US" altLang="zh-CN" sz="1600" b="1" i="1" u="none" strike="noStrike" kern="1200" cap="none" spc="0" normalizeH="0" baseline="0" noProof="0" dirty="0">
                <a:ln>
                  <a:noFill/>
                </a:ln>
                <a:solidFill>
                  <a:srgbClr val="000000"/>
                </a:solidFill>
                <a:effectLst/>
                <a:highlight>
                  <a:srgbClr val="FF9FA1"/>
                </a:highlight>
                <a:uLnTx/>
                <a:uFillTx/>
                <a:latin typeface="Times New Roman" panose="02020603050405020304" pitchFamily="18" charset="0"/>
                <a:ea typeface="微软雅黑" panose="020B0503020204020204" pitchFamily="34" charset="-122"/>
                <a:cs typeface="Times New Roman" panose="02020603050405020304" pitchFamily="18" charset="0"/>
              </a:rPr>
              <a:t>read</a:t>
            </a: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242729"/>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t>structured binary files</a:t>
            </a:r>
            <a:br>
              <a:rPr kumimoji="0" lang="en-US" altLang="zh-CN" sz="1600" b="1" i="1" u="none" strike="noStrike" kern="1200" cap="none" spc="0" normalizeH="0" baseline="0" noProof="0" dirty="0">
                <a:ln>
                  <a:noFill/>
                </a:ln>
                <a:solidFill>
                  <a:srgbClr val="242729"/>
                </a:solidFill>
                <a:effectLst/>
                <a:highlight>
                  <a:srgbClr val="FFB265"/>
                </a:highlight>
                <a:uLnTx/>
                <a:uFillTx/>
                <a:latin typeface="Times New Roman" panose="02020603050405020304" pitchFamily="18" charset="0"/>
                <a:ea typeface="微软雅黑" panose="020B0503020204020204" pitchFamily="34" charset="-122"/>
                <a:cs typeface="Times New Roman" panose="02020603050405020304" pitchFamily="18" charset="0"/>
              </a:rPr>
            </a:br>
            <a:r>
              <a:rPr kumimoji="0" lang="en-US" altLang="zh-CN" sz="1600" b="1" i="1"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t>
            </a:r>
            <a:r>
              <a:rPr kumimoji="0" lang="en-US" altLang="zh-CN" sz="1600" b="1" i="1" u="none" strike="noStrike" kern="1200" cap="none" spc="0" normalizeH="0" baseline="0" noProof="0" dirty="0">
                <a:ln>
                  <a:noFill/>
                </a:ln>
                <a:solidFill>
                  <a:srgbClr val="242729"/>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with</a:t>
            </a:r>
            <a:r>
              <a:rPr kumimoji="0" lang="en-US" altLang="zh-CN" sz="1600" b="1" i="1" u="none" strike="noStrike" kern="1200" cap="none" spc="0" normalizeH="0" baseline="0" noProof="0" dirty="0">
                <a:ln>
                  <a:noFill/>
                </a:ln>
                <a:solidFill>
                  <a:srgbClr val="000000"/>
                </a:solidFill>
                <a:effectLst/>
                <a:highlight>
                  <a:srgbClr val="8BE1FF"/>
                </a:highlight>
                <a:uLnTx/>
                <a:uFillTx/>
                <a:latin typeface="Times New Roman" panose="02020603050405020304" pitchFamily="18" charset="0"/>
                <a:ea typeface="微软雅黑" panose="020B0503020204020204" pitchFamily="34" charset="-122"/>
                <a:cs typeface="Times New Roman" panose="02020603050405020304" pitchFamily="18" charset="0"/>
              </a:rPr>
              <a:t> java </a:t>
            </a:r>
          </a:p>
          <a:p>
            <a:pPr marL="0" marR="0" lvl="0" indent="0" algn="ctr" defTabSz="914377" rtl="0" eaLnBrk="1" fontAlgn="base" latinLnBrk="0" hangingPunct="1">
              <a:lnSpc>
                <a:spcPts val="1500"/>
              </a:lnSpc>
              <a:spcBef>
                <a:spcPts val="0"/>
              </a:spcBef>
              <a:spcAft>
                <a:spcPts val="0"/>
              </a:spcAft>
              <a:buClrTx/>
              <a:buSzTx/>
              <a:buFontTx/>
              <a:buNone/>
              <a:tabLst/>
              <a:defRPr/>
            </a:pPr>
            <a:r>
              <a:rPr kumimoji="0" lang="en-US" altLang="zh-CN" sz="1600" b="1" i="1" u="none" strike="noStrike" kern="120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p>
        </p:txBody>
      </p:sp>
      <p:cxnSp>
        <p:nvCxnSpPr>
          <p:cNvPr id="40" name="Connector: Elbow 36">
            <a:extLst>
              <a:ext uri="{FF2B5EF4-FFF2-40B4-BE49-F238E27FC236}">
                <a16:creationId xmlns:a16="http://schemas.microsoft.com/office/drawing/2014/main" id="{15C7774A-A76A-4636-8882-DEB54CCE7FE6}"/>
              </a:ext>
            </a:extLst>
          </p:cNvPr>
          <p:cNvCxnSpPr>
            <a:cxnSpLocks/>
            <a:stCxn id="39" idx="0"/>
            <a:endCxn id="23" idx="3"/>
          </p:cNvCxnSpPr>
          <p:nvPr/>
        </p:nvCxnSpPr>
        <p:spPr>
          <a:xfrm rot="5400000" flipH="1" flipV="1">
            <a:off x="4044993" y="2206394"/>
            <a:ext cx="990566" cy="4215106"/>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C930ADDE-BD7C-4B5E-BFCC-23669CD97C8A}"/>
              </a:ext>
            </a:extLst>
          </p:cNvPr>
          <p:cNvGrpSpPr/>
          <p:nvPr/>
        </p:nvGrpSpPr>
        <p:grpSpPr>
          <a:xfrm>
            <a:off x="2875206" y="2469842"/>
            <a:ext cx="3035198" cy="763619"/>
            <a:chOff x="2868467" y="2614125"/>
            <a:chExt cx="2902321" cy="891295"/>
          </a:xfrm>
        </p:grpSpPr>
        <p:cxnSp>
          <p:nvCxnSpPr>
            <p:cNvPr id="42" name="Connector: Elbow 9">
              <a:extLst>
                <a:ext uri="{FF2B5EF4-FFF2-40B4-BE49-F238E27FC236}">
                  <a16:creationId xmlns:a16="http://schemas.microsoft.com/office/drawing/2014/main" id="{1AFEE128-5E3F-4274-A62A-5A430E785EB3}"/>
                </a:ext>
              </a:extLst>
            </p:cNvPr>
            <p:cNvCxnSpPr>
              <a:cxnSpLocks/>
              <a:stCxn id="23" idx="2"/>
              <a:endCxn id="19" idx="3"/>
            </p:cNvCxnSpPr>
            <p:nvPr/>
          </p:nvCxnSpPr>
          <p:spPr>
            <a:xfrm rot="10800000">
              <a:off x="2943842" y="3043210"/>
              <a:ext cx="2725075" cy="462210"/>
            </a:xfrm>
            <a:prstGeom prst="bentConnector3">
              <a:avLst>
                <a:gd name="adj1" fmla="val 50000"/>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C3CD933E-547B-4528-BE7F-BBC0C52F2838}"/>
                </a:ext>
              </a:extLst>
            </p:cNvPr>
            <p:cNvSpPr/>
            <p:nvPr/>
          </p:nvSpPr>
          <p:spPr>
            <a:xfrm>
              <a:off x="2868467" y="2614125"/>
              <a:ext cx="2902321" cy="338554"/>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Seed Task Selection</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5" name="矩形 44">
            <a:extLst>
              <a:ext uri="{FF2B5EF4-FFF2-40B4-BE49-F238E27FC236}">
                <a16:creationId xmlns:a16="http://schemas.microsoft.com/office/drawing/2014/main" id="{771669CD-92C0-44CB-96C6-74939FC8741C}"/>
              </a:ext>
            </a:extLst>
          </p:cNvPr>
          <p:cNvSpPr/>
          <p:nvPr/>
        </p:nvSpPr>
        <p:spPr>
          <a:xfrm>
            <a:off x="7522780" y="3528054"/>
            <a:ext cx="2902321" cy="338554"/>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Seed Question Selection</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6" name="Connector: Elbow 9">
            <a:extLst>
              <a:ext uri="{FF2B5EF4-FFF2-40B4-BE49-F238E27FC236}">
                <a16:creationId xmlns:a16="http://schemas.microsoft.com/office/drawing/2014/main" id="{D71D1D3F-2E60-4E8B-9490-074DC628078B}"/>
              </a:ext>
            </a:extLst>
          </p:cNvPr>
          <p:cNvCxnSpPr>
            <a:cxnSpLocks/>
            <a:stCxn id="36" idx="2"/>
            <a:endCxn id="38" idx="3"/>
          </p:cNvCxnSpPr>
          <p:nvPr/>
        </p:nvCxnSpPr>
        <p:spPr>
          <a:xfrm rot="5400000">
            <a:off x="9651641" y="4493549"/>
            <a:ext cx="716603" cy="1013571"/>
          </a:xfrm>
          <a:prstGeom prst="bentConnector2">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B9E452D9-76C0-4E7E-909D-64B8B0A0AC4B}"/>
              </a:ext>
            </a:extLst>
          </p:cNvPr>
          <p:cNvSpPr/>
          <p:nvPr/>
        </p:nvSpPr>
        <p:spPr>
          <a:xfrm>
            <a:off x="9476224" y="5377402"/>
            <a:ext cx="1897754" cy="584775"/>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Linguistic Pattern Generation</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矩形 47">
            <a:extLst>
              <a:ext uri="{FF2B5EF4-FFF2-40B4-BE49-F238E27FC236}">
                <a16:creationId xmlns:a16="http://schemas.microsoft.com/office/drawing/2014/main" id="{3FE70D7A-5A3F-4C19-8FDF-B9C3CAD0D5F1}"/>
              </a:ext>
            </a:extLst>
          </p:cNvPr>
          <p:cNvSpPr/>
          <p:nvPr/>
        </p:nvSpPr>
        <p:spPr>
          <a:xfrm>
            <a:off x="7537069" y="2856679"/>
            <a:ext cx="2902321" cy="338554"/>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Task</a:t>
            </a:r>
            <a:r>
              <a:rPr kumimoji="0" lang="en-US" altLang="zh-CN" sz="1600" b="1" i="0" u="none" strike="noStrike" kern="1200" cap="none" spc="0" normalizeH="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KG Construction</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矩形 48">
            <a:extLst>
              <a:ext uri="{FF2B5EF4-FFF2-40B4-BE49-F238E27FC236}">
                <a16:creationId xmlns:a16="http://schemas.microsoft.com/office/drawing/2014/main" id="{3AF902EA-0BEA-4A8A-ABD9-C1E2FCECA6A4}"/>
              </a:ext>
            </a:extLst>
          </p:cNvPr>
          <p:cNvSpPr/>
          <p:nvPr/>
        </p:nvSpPr>
        <p:spPr>
          <a:xfrm>
            <a:off x="3003846" y="3985072"/>
            <a:ext cx="2902321" cy="338554"/>
          </a:xfrm>
          <a:prstGeom prst="rect">
            <a:avLst/>
          </a:prstGeom>
        </p:spPr>
        <p:txBody>
          <a:bodyPr wrap="square">
            <a:spAutoFit/>
          </a:bodyPr>
          <a:lstStyle/>
          <a:p>
            <a:pPr marL="0" marR="0" lvl="0" indent="0" algn="ctr" defTabSz="914377" rtl="0" eaLnBrk="1" fontAlgn="base"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Task</a:t>
            </a:r>
            <a:r>
              <a:rPr kumimoji="0" lang="en-US" altLang="zh-CN" sz="1600" b="1" i="0" u="none" strike="noStrike" kern="1200" cap="none" spc="0" normalizeH="0" noProof="0" dirty="0">
                <a:ln>
                  <a:noFill/>
                </a:ln>
                <a:solidFill>
                  <a:srgbClr val="242729"/>
                </a:solidFill>
                <a:effectLst/>
                <a:uLnTx/>
                <a:uFillTx/>
                <a:latin typeface="Times New Roman" panose="02020603050405020304" pitchFamily="18" charset="0"/>
                <a:ea typeface="微软雅黑"/>
                <a:cs typeface="Times New Roman" panose="02020603050405020304" pitchFamily="18" charset="0"/>
              </a:rPr>
              <a:t> KG Construction</a:t>
            </a:r>
            <a:endParaRPr kumimoji="0" lang="en-US" altLang="zh-CN" sz="1600" b="1" i="0" u="none" strike="noStrike" kern="1200" cap="none" spc="0" normalizeH="0" baseline="0" noProof="0" dirty="0">
              <a:ln>
                <a:noFill/>
              </a:ln>
              <a:solidFill>
                <a:srgbClr val="242729"/>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矩形 52">
            <a:extLst>
              <a:ext uri="{FF2B5EF4-FFF2-40B4-BE49-F238E27FC236}">
                <a16:creationId xmlns:a16="http://schemas.microsoft.com/office/drawing/2014/main" id="{5E685448-BF5E-4F9A-AA7C-B822E4B20F7B}"/>
              </a:ext>
            </a:extLst>
          </p:cNvPr>
          <p:cNvSpPr/>
          <p:nvPr/>
        </p:nvSpPr>
        <p:spPr>
          <a:xfrm>
            <a:off x="0" y="3477856"/>
            <a:ext cx="12192000" cy="2484321"/>
          </a:xfrm>
          <a:prstGeom prst="rect">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00" b="1" dirty="0">
                <a:latin typeface="Kaiti SC" panose="02010600040101010101" pitchFamily="2" charset="-122"/>
                <a:ea typeface="Kaiti SC" panose="02010600040101010101" pitchFamily="2" charset="-122"/>
              </a:rPr>
              <a:t>Linguistic Pattern Mutation based Task Extraction</a:t>
            </a:r>
          </a:p>
          <a:p>
            <a:pPr algn="ctr"/>
            <a:r>
              <a:rPr kumimoji="1" lang="en-US" altLang="zh-CN" sz="2600" b="1" dirty="0">
                <a:latin typeface="Kaiti SC" panose="02010600040101010101" pitchFamily="2" charset="-122"/>
                <a:ea typeface="Kaiti SC" panose="02010600040101010101" pitchFamily="2" charset="-122"/>
              </a:rPr>
              <a:t>(Bottom-up: Question-&gt;Task)</a:t>
            </a:r>
            <a:endParaRPr kumimoji="1" lang="zh-CN" altLang="en-US" sz="2600" b="1" dirty="0">
              <a:latin typeface="Kaiti SC" panose="02010600040101010101" pitchFamily="2" charset="-122"/>
              <a:ea typeface="Kaiti SC" panose="02010600040101010101" pitchFamily="2" charset="-122"/>
            </a:endParaRPr>
          </a:p>
        </p:txBody>
      </p:sp>
      <p:sp>
        <p:nvSpPr>
          <p:cNvPr id="50" name="矩形 49">
            <a:extLst>
              <a:ext uri="{FF2B5EF4-FFF2-40B4-BE49-F238E27FC236}">
                <a16:creationId xmlns:a16="http://schemas.microsoft.com/office/drawing/2014/main" id="{2981B998-C564-4C53-9B50-53160AA65857}"/>
              </a:ext>
            </a:extLst>
          </p:cNvPr>
          <p:cNvSpPr/>
          <p:nvPr/>
        </p:nvSpPr>
        <p:spPr>
          <a:xfrm>
            <a:off x="0" y="895823"/>
            <a:ext cx="12192000" cy="2419937"/>
          </a:xfrm>
          <a:prstGeom prst="rect">
            <a:avLst/>
          </a:prstGeom>
          <a:solidFill>
            <a:srgbClr val="942092">
              <a:alpha val="46667"/>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600" b="1" dirty="0">
                <a:latin typeface="Kaiti SC" panose="02010600040101010101" pitchFamily="2" charset="-122"/>
                <a:ea typeface="Kaiti SC" panose="02010600040101010101" pitchFamily="2" charset="-122"/>
              </a:rPr>
              <a:t>Concept Mutation based Task Extraction</a:t>
            </a:r>
          </a:p>
          <a:p>
            <a:pPr algn="ctr"/>
            <a:r>
              <a:rPr kumimoji="1" lang="en-US" altLang="zh-CN" sz="2600" b="1" dirty="0">
                <a:latin typeface="Kaiti SC" panose="02010600040101010101" pitchFamily="2" charset="-122"/>
                <a:ea typeface="Kaiti SC" panose="02010600040101010101" pitchFamily="2" charset="-122"/>
              </a:rPr>
              <a:t>(Top-down: Task-&gt;Question)</a:t>
            </a:r>
            <a:endParaRPr kumimoji="1" lang="zh-CN" altLang="en-US" sz="2600" b="1" dirty="0">
              <a:latin typeface="Kaiti SC" panose="02010600040101010101" pitchFamily="2" charset="-122"/>
              <a:ea typeface="Kaiti SC" panose="02010600040101010101" pitchFamily="2" charset="-122"/>
            </a:endParaRPr>
          </a:p>
        </p:txBody>
      </p:sp>
      <p:sp>
        <p:nvSpPr>
          <p:cNvPr id="9" name="箭头: 右弧形 8">
            <a:extLst>
              <a:ext uri="{FF2B5EF4-FFF2-40B4-BE49-F238E27FC236}">
                <a16:creationId xmlns:a16="http://schemas.microsoft.com/office/drawing/2014/main" id="{A637F83C-A1D9-4350-853C-CB1897D55BED}"/>
              </a:ext>
            </a:extLst>
          </p:cNvPr>
          <p:cNvSpPr/>
          <p:nvPr/>
        </p:nvSpPr>
        <p:spPr>
          <a:xfrm>
            <a:off x="10211143" y="1962150"/>
            <a:ext cx="1266482" cy="3060000"/>
          </a:xfrm>
          <a:prstGeom prst="curved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箭头: 右弧形 53">
            <a:extLst>
              <a:ext uri="{FF2B5EF4-FFF2-40B4-BE49-F238E27FC236}">
                <a16:creationId xmlns:a16="http://schemas.microsoft.com/office/drawing/2014/main" id="{4862A985-6248-453E-A0A7-8B6213BE877E}"/>
              </a:ext>
            </a:extLst>
          </p:cNvPr>
          <p:cNvSpPr/>
          <p:nvPr/>
        </p:nvSpPr>
        <p:spPr>
          <a:xfrm rot="10800000">
            <a:off x="589129" y="1749230"/>
            <a:ext cx="1266482" cy="3060000"/>
          </a:xfrm>
          <a:prstGeom prst="curvedLef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矩形 50">
            <a:extLst>
              <a:ext uri="{FF2B5EF4-FFF2-40B4-BE49-F238E27FC236}">
                <a16:creationId xmlns:a16="http://schemas.microsoft.com/office/drawing/2014/main" id="{71B75EAF-37EB-45C7-83E8-02380B2CE47E}"/>
              </a:ext>
            </a:extLst>
          </p:cNvPr>
          <p:cNvSpPr/>
          <p:nvPr/>
        </p:nvSpPr>
        <p:spPr>
          <a:xfrm>
            <a:off x="2178882" y="2629717"/>
            <a:ext cx="7955230" cy="451406"/>
          </a:xfrm>
          <a:custGeom>
            <a:avLst/>
            <a:gdLst>
              <a:gd name="connsiteX0" fmla="*/ 0 w 7955230"/>
              <a:gd name="connsiteY0" fmla="*/ 0 h 451406"/>
              <a:gd name="connsiteX1" fmla="*/ 647783 w 7955230"/>
              <a:gd name="connsiteY1" fmla="*/ 0 h 451406"/>
              <a:gd name="connsiteX2" fmla="*/ 1056909 w 7955230"/>
              <a:gd name="connsiteY2" fmla="*/ 0 h 451406"/>
              <a:gd name="connsiteX3" fmla="*/ 1704692 w 7955230"/>
              <a:gd name="connsiteY3" fmla="*/ 0 h 451406"/>
              <a:gd name="connsiteX4" fmla="*/ 2193371 w 7955230"/>
              <a:gd name="connsiteY4" fmla="*/ 0 h 451406"/>
              <a:gd name="connsiteX5" fmla="*/ 2841154 w 7955230"/>
              <a:gd name="connsiteY5" fmla="*/ 0 h 451406"/>
              <a:gd name="connsiteX6" fmla="*/ 3329832 w 7955230"/>
              <a:gd name="connsiteY6" fmla="*/ 0 h 451406"/>
              <a:gd name="connsiteX7" fmla="*/ 4057167 w 7955230"/>
              <a:gd name="connsiteY7" fmla="*/ 0 h 451406"/>
              <a:gd name="connsiteX8" fmla="*/ 4545846 w 7955230"/>
              <a:gd name="connsiteY8" fmla="*/ 0 h 451406"/>
              <a:gd name="connsiteX9" fmla="*/ 5034524 w 7955230"/>
              <a:gd name="connsiteY9" fmla="*/ 0 h 451406"/>
              <a:gd name="connsiteX10" fmla="*/ 5761859 w 7955230"/>
              <a:gd name="connsiteY10" fmla="*/ 0 h 451406"/>
              <a:gd name="connsiteX11" fmla="*/ 6250538 w 7955230"/>
              <a:gd name="connsiteY11" fmla="*/ 0 h 451406"/>
              <a:gd name="connsiteX12" fmla="*/ 6580112 w 7955230"/>
              <a:gd name="connsiteY12" fmla="*/ 0 h 451406"/>
              <a:gd name="connsiteX13" fmla="*/ 7227895 w 7955230"/>
              <a:gd name="connsiteY13" fmla="*/ 0 h 451406"/>
              <a:gd name="connsiteX14" fmla="*/ 7955230 w 7955230"/>
              <a:gd name="connsiteY14" fmla="*/ 0 h 451406"/>
              <a:gd name="connsiteX15" fmla="*/ 7955230 w 7955230"/>
              <a:gd name="connsiteY15" fmla="*/ 451406 h 451406"/>
              <a:gd name="connsiteX16" fmla="*/ 7546104 w 7955230"/>
              <a:gd name="connsiteY16" fmla="*/ 451406 h 451406"/>
              <a:gd name="connsiteX17" fmla="*/ 6818769 w 7955230"/>
              <a:gd name="connsiteY17" fmla="*/ 451406 h 451406"/>
              <a:gd name="connsiteX18" fmla="*/ 6489195 w 7955230"/>
              <a:gd name="connsiteY18" fmla="*/ 451406 h 451406"/>
              <a:gd name="connsiteX19" fmla="*/ 5920964 w 7955230"/>
              <a:gd name="connsiteY19" fmla="*/ 451406 h 451406"/>
              <a:gd name="connsiteX20" fmla="*/ 5193629 w 7955230"/>
              <a:gd name="connsiteY20" fmla="*/ 451406 h 451406"/>
              <a:gd name="connsiteX21" fmla="*/ 4864055 w 7955230"/>
              <a:gd name="connsiteY21" fmla="*/ 451406 h 451406"/>
              <a:gd name="connsiteX22" fmla="*/ 4534481 w 7955230"/>
              <a:gd name="connsiteY22" fmla="*/ 451406 h 451406"/>
              <a:gd name="connsiteX23" fmla="*/ 3886698 w 7955230"/>
              <a:gd name="connsiteY23" fmla="*/ 451406 h 451406"/>
              <a:gd name="connsiteX24" fmla="*/ 3557124 w 7955230"/>
              <a:gd name="connsiteY24" fmla="*/ 451406 h 451406"/>
              <a:gd name="connsiteX25" fmla="*/ 3227550 w 7955230"/>
              <a:gd name="connsiteY25" fmla="*/ 451406 h 451406"/>
              <a:gd name="connsiteX26" fmla="*/ 2738872 w 7955230"/>
              <a:gd name="connsiteY26" fmla="*/ 451406 h 451406"/>
              <a:gd name="connsiteX27" fmla="*/ 2409298 w 7955230"/>
              <a:gd name="connsiteY27" fmla="*/ 451406 h 451406"/>
              <a:gd name="connsiteX28" fmla="*/ 1920620 w 7955230"/>
              <a:gd name="connsiteY28" fmla="*/ 451406 h 451406"/>
              <a:gd name="connsiteX29" fmla="*/ 1511494 w 7955230"/>
              <a:gd name="connsiteY29" fmla="*/ 451406 h 451406"/>
              <a:gd name="connsiteX30" fmla="*/ 943263 w 7955230"/>
              <a:gd name="connsiteY30" fmla="*/ 451406 h 451406"/>
              <a:gd name="connsiteX31" fmla="*/ 0 w 7955230"/>
              <a:gd name="connsiteY31" fmla="*/ 451406 h 451406"/>
              <a:gd name="connsiteX32" fmla="*/ 0 w 7955230"/>
              <a:gd name="connsiteY32"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55230" h="451406" fill="none" extrusionOk="0">
                <a:moveTo>
                  <a:pt x="0" y="0"/>
                </a:moveTo>
                <a:cubicBezTo>
                  <a:pt x="193547" y="-75699"/>
                  <a:pt x="328318" y="105"/>
                  <a:pt x="647783" y="0"/>
                </a:cubicBezTo>
                <a:cubicBezTo>
                  <a:pt x="967248" y="-105"/>
                  <a:pt x="895923" y="1149"/>
                  <a:pt x="1056909" y="0"/>
                </a:cubicBezTo>
                <a:cubicBezTo>
                  <a:pt x="1217895" y="-1149"/>
                  <a:pt x="1403588" y="47052"/>
                  <a:pt x="1704692" y="0"/>
                </a:cubicBezTo>
                <a:cubicBezTo>
                  <a:pt x="2005796" y="-47052"/>
                  <a:pt x="2080148" y="57765"/>
                  <a:pt x="2193371" y="0"/>
                </a:cubicBezTo>
                <a:cubicBezTo>
                  <a:pt x="2306594" y="-57765"/>
                  <a:pt x="2599444" y="32278"/>
                  <a:pt x="2841154" y="0"/>
                </a:cubicBezTo>
                <a:cubicBezTo>
                  <a:pt x="3082864" y="-32278"/>
                  <a:pt x="3200158" y="40644"/>
                  <a:pt x="3329832" y="0"/>
                </a:cubicBezTo>
                <a:cubicBezTo>
                  <a:pt x="3459506" y="-40644"/>
                  <a:pt x="3775887" y="38651"/>
                  <a:pt x="4057167" y="0"/>
                </a:cubicBezTo>
                <a:cubicBezTo>
                  <a:pt x="4338448" y="-38651"/>
                  <a:pt x="4370122" y="37591"/>
                  <a:pt x="4545846" y="0"/>
                </a:cubicBezTo>
                <a:cubicBezTo>
                  <a:pt x="4721570" y="-37591"/>
                  <a:pt x="4856704" y="6290"/>
                  <a:pt x="5034524" y="0"/>
                </a:cubicBezTo>
                <a:cubicBezTo>
                  <a:pt x="5212344" y="-6290"/>
                  <a:pt x="5410201" y="76539"/>
                  <a:pt x="5761859" y="0"/>
                </a:cubicBezTo>
                <a:cubicBezTo>
                  <a:pt x="6113517" y="-76539"/>
                  <a:pt x="6124265" y="32701"/>
                  <a:pt x="6250538" y="0"/>
                </a:cubicBezTo>
                <a:cubicBezTo>
                  <a:pt x="6376811" y="-32701"/>
                  <a:pt x="6435747" y="4210"/>
                  <a:pt x="6580112" y="0"/>
                </a:cubicBezTo>
                <a:cubicBezTo>
                  <a:pt x="6724477" y="-4210"/>
                  <a:pt x="6963778" y="19686"/>
                  <a:pt x="7227895" y="0"/>
                </a:cubicBezTo>
                <a:cubicBezTo>
                  <a:pt x="7492012" y="-19686"/>
                  <a:pt x="7620400" y="62045"/>
                  <a:pt x="7955230" y="0"/>
                </a:cubicBezTo>
                <a:cubicBezTo>
                  <a:pt x="8004769" y="121775"/>
                  <a:pt x="7934953" y="329197"/>
                  <a:pt x="7955230" y="451406"/>
                </a:cubicBezTo>
                <a:cubicBezTo>
                  <a:pt x="7777110" y="464366"/>
                  <a:pt x="7740070" y="441152"/>
                  <a:pt x="7546104" y="451406"/>
                </a:cubicBezTo>
                <a:cubicBezTo>
                  <a:pt x="7352138" y="461660"/>
                  <a:pt x="7050762" y="405837"/>
                  <a:pt x="6818769" y="451406"/>
                </a:cubicBezTo>
                <a:cubicBezTo>
                  <a:pt x="6586776" y="496975"/>
                  <a:pt x="6617323" y="450082"/>
                  <a:pt x="6489195" y="451406"/>
                </a:cubicBezTo>
                <a:cubicBezTo>
                  <a:pt x="6361067" y="452730"/>
                  <a:pt x="6105567" y="447367"/>
                  <a:pt x="5920964" y="451406"/>
                </a:cubicBezTo>
                <a:cubicBezTo>
                  <a:pt x="5736361" y="455445"/>
                  <a:pt x="5409921" y="389631"/>
                  <a:pt x="5193629" y="451406"/>
                </a:cubicBezTo>
                <a:cubicBezTo>
                  <a:pt x="4977337" y="513181"/>
                  <a:pt x="4956269" y="422649"/>
                  <a:pt x="4864055" y="451406"/>
                </a:cubicBezTo>
                <a:cubicBezTo>
                  <a:pt x="4771841" y="480163"/>
                  <a:pt x="4645317" y="449484"/>
                  <a:pt x="4534481" y="451406"/>
                </a:cubicBezTo>
                <a:cubicBezTo>
                  <a:pt x="4423645" y="453328"/>
                  <a:pt x="4141435" y="444621"/>
                  <a:pt x="3886698" y="451406"/>
                </a:cubicBezTo>
                <a:cubicBezTo>
                  <a:pt x="3631961" y="458191"/>
                  <a:pt x="3678449" y="418702"/>
                  <a:pt x="3557124" y="451406"/>
                </a:cubicBezTo>
                <a:cubicBezTo>
                  <a:pt x="3435799" y="484110"/>
                  <a:pt x="3314379" y="446177"/>
                  <a:pt x="3227550" y="451406"/>
                </a:cubicBezTo>
                <a:cubicBezTo>
                  <a:pt x="3140721" y="456635"/>
                  <a:pt x="2889864" y="400655"/>
                  <a:pt x="2738872" y="451406"/>
                </a:cubicBezTo>
                <a:cubicBezTo>
                  <a:pt x="2587880" y="502157"/>
                  <a:pt x="2510873" y="441353"/>
                  <a:pt x="2409298" y="451406"/>
                </a:cubicBezTo>
                <a:cubicBezTo>
                  <a:pt x="2307723" y="461459"/>
                  <a:pt x="2116930" y="449430"/>
                  <a:pt x="1920620" y="451406"/>
                </a:cubicBezTo>
                <a:cubicBezTo>
                  <a:pt x="1724310" y="453382"/>
                  <a:pt x="1602300" y="431413"/>
                  <a:pt x="1511494" y="451406"/>
                </a:cubicBezTo>
                <a:cubicBezTo>
                  <a:pt x="1420688" y="471399"/>
                  <a:pt x="1221111" y="439381"/>
                  <a:pt x="943263" y="451406"/>
                </a:cubicBezTo>
                <a:cubicBezTo>
                  <a:pt x="665415" y="463431"/>
                  <a:pt x="404102" y="388587"/>
                  <a:pt x="0" y="451406"/>
                </a:cubicBezTo>
                <a:cubicBezTo>
                  <a:pt x="-52567" y="261128"/>
                  <a:pt x="27672" y="164152"/>
                  <a:pt x="0" y="0"/>
                </a:cubicBezTo>
                <a:close/>
              </a:path>
              <a:path w="7955230" h="451406" stroke="0" extrusionOk="0">
                <a:moveTo>
                  <a:pt x="0" y="0"/>
                </a:moveTo>
                <a:cubicBezTo>
                  <a:pt x="126005" y="-22010"/>
                  <a:pt x="281157" y="2484"/>
                  <a:pt x="409126" y="0"/>
                </a:cubicBezTo>
                <a:cubicBezTo>
                  <a:pt x="537095" y="-2484"/>
                  <a:pt x="609131" y="8832"/>
                  <a:pt x="738700" y="0"/>
                </a:cubicBezTo>
                <a:cubicBezTo>
                  <a:pt x="868269" y="-8832"/>
                  <a:pt x="952729" y="39303"/>
                  <a:pt x="1068274" y="0"/>
                </a:cubicBezTo>
                <a:cubicBezTo>
                  <a:pt x="1183819" y="-39303"/>
                  <a:pt x="1390948" y="46945"/>
                  <a:pt x="1556952" y="0"/>
                </a:cubicBezTo>
                <a:cubicBezTo>
                  <a:pt x="1722956" y="-46945"/>
                  <a:pt x="1938194" y="72944"/>
                  <a:pt x="2284287" y="0"/>
                </a:cubicBezTo>
                <a:cubicBezTo>
                  <a:pt x="2630380" y="-72944"/>
                  <a:pt x="2512983" y="14708"/>
                  <a:pt x="2613861" y="0"/>
                </a:cubicBezTo>
                <a:cubicBezTo>
                  <a:pt x="2714739" y="-14708"/>
                  <a:pt x="3088235" y="13993"/>
                  <a:pt x="3341197" y="0"/>
                </a:cubicBezTo>
                <a:cubicBezTo>
                  <a:pt x="3594159" y="-13993"/>
                  <a:pt x="3843554" y="41174"/>
                  <a:pt x="3988980" y="0"/>
                </a:cubicBezTo>
                <a:cubicBezTo>
                  <a:pt x="4134406" y="-41174"/>
                  <a:pt x="4335541" y="53052"/>
                  <a:pt x="4477658" y="0"/>
                </a:cubicBezTo>
                <a:cubicBezTo>
                  <a:pt x="4619775" y="-53052"/>
                  <a:pt x="4685721" y="38909"/>
                  <a:pt x="4807232" y="0"/>
                </a:cubicBezTo>
                <a:cubicBezTo>
                  <a:pt x="4928743" y="-38909"/>
                  <a:pt x="5102892" y="31557"/>
                  <a:pt x="5295910" y="0"/>
                </a:cubicBezTo>
                <a:cubicBezTo>
                  <a:pt x="5488928" y="-31557"/>
                  <a:pt x="5550948" y="6200"/>
                  <a:pt x="5625484" y="0"/>
                </a:cubicBezTo>
                <a:cubicBezTo>
                  <a:pt x="5700020" y="-6200"/>
                  <a:pt x="5861272" y="30393"/>
                  <a:pt x="5955058" y="0"/>
                </a:cubicBezTo>
                <a:cubicBezTo>
                  <a:pt x="6048844" y="-30393"/>
                  <a:pt x="6399768" y="14886"/>
                  <a:pt x="6523289" y="0"/>
                </a:cubicBezTo>
                <a:cubicBezTo>
                  <a:pt x="6646810" y="-14886"/>
                  <a:pt x="6821646" y="54358"/>
                  <a:pt x="7011967" y="0"/>
                </a:cubicBezTo>
                <a:cubicBezTo>
                  <a:pt x="7202288" y="-54358"/>
                  <a:pt x="7536426" y="107217"/>
                  <a:pt x="7955230" y="0"/>
                </a:cubicBezTo>
                <a:cubicBezTo>
                  <a:pt x="7963136" y="165380"/>
                  <a:pt x="7906905" y="347094"/>
                  <a:pt x="7955230" y="451406"/>
                </a:cubicBezTo>
                <a:cubicBezTo>
                  <a:pt x="7701305" y="504316"/>
                  <a:pt x="7533692" y="434387"/>
                  <a:pt x="7386999" y="451406"/>
                </a:cubicBezTo>
                <a:cubicBezTo>
                  <a:pt x="7240306" y="468425"/>
                  <a:pt x="7199733" y="418560"/>
                  <a:pt x="7057425" y="451406"/>
                </a:cubicBezTo>
                <a:cubicBezTo>
                  <a:pt x="6915117" y="484252"/>
                  <a:pt x="6809366" y="445299"/>
                  <a:pt x="6727852" y="451406"/>
                </a:cubicBezTo>
                <a:cubicBezTo>
                  <a:pt x="6646338" y="457513"/>
                  <a:pt x="6345513" y="405581"/>
                  <a:pt x="6000516" y="451406"/>
                </a:cubicBezTo>
                <a:cubicBezTo>
                  <a:pt x="5655519" y="497231"/>
                  <a:pt x="5425368" y="424072"/>
                  <a:pt x="5273181" y="451406"/>
                </a:cubicBezTo>
                <a:cubicBezTo>
                  <a:pt x="5120994" y="478740"/>
                  <a:pt x="4729802" y="445482"/>
                  <a:pt x="4545846" y="451406"/>
                </a:cubicBezTo>
                <a:cubicBezTo>
                  <a:pt x="4361891" y="457330"/>
                  <a:pt x="4121890" y="402651"/>
                  <a:pt x="3977615" y="451406"/>
                </a:cubicBezTo>
                <a:cubicBezTo>
                  <a:pt x="3833340" y="500161"/>
                  <a:pt x="3600223" y="422382"/>
                  <a:pt x="3409384" y="451406"/>
                </a:cubicBezTo>
                <a:cubicBezTo>
                  <a:pt x="3218545" y="480430"/>
                  <a:pt x="3144492" y="439379"/>
                  <a:pt x="2920706" y="451406"/>
                </a:cubicBezTo>
                <a:cubicBezTo>
                  <a:pt x="2696920" y="463433"/>
                  <a:pt x="2468656" y="442837"/>
                  <a:pt x="2272923" y="451406"/>
                </a:cubicBezTo>
                <a:cubicBezTo>
                  <a:pt x="2077190" y="459975"/>
                  <a:pt x="2017013" y="445213"/>
                  <a:pt x="1943349" y="451406"/>
                </a:cubicBezTo>
                <a:cubicBezTo>
                  <a:pt x="1869685" y="457599"/>
                  <a:pt x="1544881" y="438390"/>
                  <a:pt x="1216014" y="451406"/>
                </a:cubicBezTo>
                <a:cubicBezTo>
                  <a:pt x="887148" y="464422"/>
                  <a:pt x="984340" y="444551"/>
                  <a:pt x="886440" y="451406"/>
                </a:cubicBezTo>
                <a:cubicBezTo>
                  <a:pt x="788540" y="458261"/>
                  <a:pt x="233781" y="394222"/>
                  <a:pt x="0" y="451406"/>
                </a:cubicBezTo>
                <a:cubicBezTo>
                  <a:pt x="-22638" y="227952"/>
                  <a:pt x="23878" y="213558"/>
                  <a:pt x="0" y="0"/>
                </a:cubicBezTo>
                <a:close/>
              </a:path>
            </a:pathLst>
          </a:custGeom>
          <a:solidFill>
            <a:srgbClr val="FFC000"/>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 extract tasks with similar task elements</a:t>
            </a:r>
          </a:p>
        </p:txBody>
      </p:sp>
      <p:sp>
        <p:nvSpPr>
          <p:cNvPr id="52" name="矩形 51">
            <a:extLst>
              <a:ext uri="{FF2B5EF4-FFF2-40B4-BE49-F238E27FC236}">
                <a16:creationId xmlns:a16="http://schemas.microsoft.com/office/drawing/2014/main" id="{B94B9B7C-E662-4FFE-BBA5-EF6B577B5883}"/>
              </a:ext>
            </a:extLst>
          </p:cNvPr>
          <p:cNvSpPr/>
          <p:nvPr/>
        </p:nvSpPr>
        <p:spPr>
          <a:xfrm>
            <a:off x="1800110" y="5159514"/>
            <a:ext cx="8676022" cy="451406"/>
          </a:xfrm>
          <a:custGeom>
            <a:avLst/>
            <a:gdLst>
              <a:gd name="connsiteX0" fmla="*/ 0 w 8676022"/>
              <a:gd name="connsiteY0" fmla="*/ 0 h 451406"/>
              <a:gd name="connsiteX1" fmla="*/ 404881 w 8676022"/>
              <a:gd name="connsiteY1" fmla="*/ 0 h 451406"/>
              <a:gd name="connsiteX2" fmla="*/ 896522 w 8676022"/>
              <a:gd name="connsiteY2" fmla="*/ 0 h 451406"/>
              <a:gd name="connsiteX3" fmla="*/ 1561684 w 8676022"/>
              <a:gd name="connsiteY3" fmla="*/ 0 h 451406"/>
              <a:gd name="connsiteX4" fmla="*/ 2053325 w 8676022"/>
              <a:gd name="connsiteY4" fmla="*/ 0 h 451406"/>
              <a:gd name="connsiteX5" fmla="*/ 2805247 w 8676022"/>
              <a:gd name="connsiteY5" fmla="*/ 0 h 451406"/>
              <a:gd name="connsiteX6" fmla="*/ 3296888 w 8676022"/>
              <a:gd name="connsiteY6" fmla="*/ 0 h 451406"/>
              <a:gd name="connsiteX7" fmla="*/ 3788530 w 8676022"/>
              <a:gd name="connsiteY7" fmla="*/ 0 h 451406"/>
              <a:gd name="connsiteX8" fmla="*/ 4540452 w 8676022"/>
              <a:gd name="connsiteY8" fmla="*/ 0 h 451406"/>
              <a:gd name="connsiteX9" fmla="*/ 5032093 w 8676022"/>
              <a:gd name="connsiteY9" fmla="*/ 0 h 451406"/>
              <a:gd name="connsiteX10" fmla="*/ 5350214 w 8676022"/>
              <a:gd name="connsiteY10" fmla="*/ 0 h 451406"/>
              <a:gd name="connsiteX11" fmla="*/ 6015375 w 8676022"/>
              <a:gd name="connsiteY11" fmla="*/ 0 h 451406"/>
              <a:gd name="connsiteX12" fmla="*/ 6333496 w 8676022"/>
              <a:gd name="connsiteY12" fmla="*/ 0 h 451406"/>
              <a:gd name="connsiteX13" fmla="*/ 6911898 w 8676022"/>
              <a:gd name="connsiteY13" fmla="*/ 0 h 451406"/>
              <a:gd name="connsiteX14" fmla="*/ 7230018 w 8676022"/>
              <a:gd name="connsiteY14" fmla="*/ 0 h 451406"/>
              <a:gd name="connsiteX15" fmla="*/ 7981940 w 8676022"/>
              <a:gd name="connsiteY15" fmla="*/ 0 h 451406"/>
              <a:gd name="connsiteX16" fmla="*/ 8676022 w 8676022"/>
              <a:gd name="connsiteY16" fmla="*/ 0 h 451406"/>
              <a:gd name="connsiteX17" fmla="*/ 8676022 w 8676022"/>
              <a:gd name="connsiteY17" fmla="*/ 451406 h 451406"/>
              <a:gd name="connsiteX18" fmla="*/ 8184381 w 8676022"/>
              <a:gd name="connsiteY18" fmla="*/ 451406 h 451406"/>
              <a:gd name="connsiteX19" fmla="*/ 7866260 w 8676022"/>
              <a:gd name="connsiteY19" fmla="*/ 451406 h 451406"/>
              <a:gd name="connsiteX20" fmla="*/ 7548139 w 8676022"/>
              <a:gd name="connsiteY20" fmla="*/ 451406 h 451406"/>
              <a:gd name="connsiteX21" fmla="*/ 6882977 w 8676022"/>
              <a:gd name="connsiteY21" fmla="*/ 451406 h 451406"/>
              <a:gd name="connsiteX22" fmla="*/ 6564857 w 8676022"/>
              <a:gd name="connsiteY22" fmla="*/ 451406 h 451406"/>
              <a:gd name="connsiteX23" fmla="*/ 6246736 w 8676022"/>
              <a:gd name="connsiteY23" fmla="*/ 451406 h 451406"/>
              <a:gd name="connsiteX24" fmla="*/ 5755095 w 8676022"/>
              <a:gd name="connsiteY24" fmla="*/ 451406 h 451406"/>
              <a:gd name="connsiteX25" fmla="*/ 5436974 w 8676022"/>
              <a:gd name="connsiteY25" fmla="*/ 451406 h 451406"/>
              <a:gd name="connsiteX26" fmla="*/ 4945333 w 8676022"/>
              <a:gd name="connsiteY26" fmla="*/ 451406 h 451406"/>
              <a:gd name="connsiteX27" fmla="*/ 4540452 w 8676022"/>
              <a:gd name="connsiteY27" fmla="*/ 451406 h 451406"/>
              <a:gd name="connsiteX28" fmla="*/ 3962050 w 8676022"/>
              <a:gd name="connsiteY28" fmla="*/ 451406 h 451406"/>
              <a:gd name="connsiteX29" fmla="*/ 3383649 w 8676022"/>
              <a:gd name="connsiteY29" fmla="*/ 451406 h 451406"/>
              <a:gd name="connsiteX30" fmla="*/ 3065528 w 8676022"/>
              <a:gd name="connsiteY30" fmla="*/ 451406 h 451406"/>
              <a:gd name="connsiteX31" fmla="*/ 2660647 w 8676022"/>
              <a:gd name="connsiteY31" fmla="*/ 451406 h 451406"/>
              <a:gd name="connsiteX32" fmla="*/ 2169006 w 8676022"/>
              <a:gd name="connsiteY32" fmla="*/ 451406 h 451406"/>
              <a:gd name="connsiteX33" fmla="*/ 1503844 w 8676022"/>
              <a:gd name="connsiteY33" fmla="*/ 451406 h 451406"/>
              <a:gd name="connsiteX34" fmla="*/ 838682 w 8676022"/>
              <a:gd name="connsiteY34" fmla="*/ 451406 h 451406"/>
              <a:gd name="connsiteX35" fmla="*/ 0 w 8676022"/>
              <a:gd name="connsiteY35" fmla="*/ 451406 h 451406"/>
              <a:gd name="connsiteX36" fmla="*/ 0 w 8676022"/>
              <a:gd name="connsiteY36"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8676022" h="451406" fill="none" extrusionOk="0">
                <a:moveTo>
                  <a:pt x="0" y="0"/>
                </a:moveTo>
                <a:cubicBezTo>
                  <a:pt x="192446" y="-21440"/>
                  <a:pt x="319896" y="34576"/>
                  <a:pt x="404881" y="0"/>
                </a:cubicBezTo>
                <a:cubicBezTo>
                  <a:pt x="489866" y="-34576"/>
                  <a:pt x="778049" y="26048"/>
                  <a:pt x="896522" y="0"/>
                </a:cubicBezTo>
                <a:cubicBezTo>
                  <a:pt x="1014995" y="-26048"/>
                  <a:pt x="1306632" y="46438"/>
                  <a:pt x="1561684" y="0"/>
                </a:cubicBezTo>
                <a:cubicBezTo>
                  <a:pt x="1816736" y="-46438"/>
                  <a:pt x="1911337" y="30797"/>
                  <a:pt x="2053325" y="0"/>
                </a:cubicBezTo>
                <a:cubicBezTo>
                  <a:pt x="2195313" y="-30797"/>
                  <a:pt x="2434261" y="22642"/>
                  <a:pt x="2805247" y="0"/>
                </a:cubicBezTo>
                <a:cubicBezTo>
                  <a:pt x="3176233" y="-22642"/>
                  <a:pt x="3055492" y="1993"/>
                  <a:pt x="3296888" y="0"/>
                </a:cubicBezTo>
                <a:cubicBezTo>
                  <a:pt x="3538284" y="-1993"/>
                  <a:pt x="3581404" y="4765"/>
                  <a:pt x="3788530" y="0"/>
                </a:cubicBezTo>
                <a:cubicBezTo>
                  <a:pt x="3995656" y="-4765"/>
                  <a:pt x="4250364" y="6725"/>
                  <a:pt x="4540452" y="0"/>
                </a:cubicBezTo>
                <a:cubicBezTo>
                  <a:pt x="4830540" y="-6725"/>
                  <a:pt x="4886053" y="12186"/>
                  <a:pt x="5032093" y="0"/>
                </a:cubicBezTo>
                <a:cubicBezTo>
                  <a:pt x="5178133" y="-12186"/>
                  <a:pt x="5221313" y="30565"/>
                  <a:pt x="5350214" y="0"/>
                </a:cubicBezTo>
                <a:cubicBezTo>
                  <a:pt x="5479115" y="-30565"/>
                  <a:pt x="5749077" y="74639"/>
                  <a:pt x="6015375" y="0"/>
                </a:cubicBezTo>
                <a:cubicBezTo>
                  <a:pt x="6281673" y="-74639"/>
                  <a:pt x="6244366" y="15065"/>
                  <a:pt x="6333496" y="0"/>
                </a:cubicBezTo>
                <a:cubicBezTo>
                  <a:pt x="6422626" y="-15065"/>
                  <a:pt x="6707878" y="23931"/>
                  <a:pt x="6911898" y="0"/>
                </a:cubicBezTo>
                <a:cubicBezTo>
                  <a:pt x="7115918" y="-23931"/>
                  <a:pt x="7114503" y="32778"/>
                  <a:pt x="7230018" y="0"/>
                </a:cubicBezTo>
                <a:cubicBezTo>
                  <a:pt x="7345533" y="-32778"/>
                  <a:pt x="7657502" y="27510"/>
                  <a:pt x="7981940" y="0"/>
                </a:cubicBezTo>
                <a:cubicBezTo>
                  <a:pt x="8306378" y="-27510"/>
                  <a:pt x="8459087" y="64998"/>
                  <a:pt x="8676022" y="0"/>
                </a:cubicBezTo>
                <a:cubicBezTo>
                  <a:pt x="8682127" y="177071"/>
                  <a:pt x="8643634" y="341178"/>
                  <a:pt x="8676022" y="451406"/>
                </a:cubicBezTo>
                <a:cubicBezTo>
                  <a:pt x="8446945" y="466106"/>
                  <a:pt x="8385778" y="447750"/>
                  <a:pt x="8184381" y="451406"/>
                </a:cubicBezTo>
                <a:cubicBezTo>
                  <a:pt x="7982984" y="455062"/>
                  <a:pt x="8019003" y="439402"/>
                  <a:pt x="7866260" y="451406"/>
                </a:cubicBezTo>
                <a:cubicBezTo>
                  <a:pt x="7713517" y="463410"/>
                  <a:pt x="7618827" y="439162"/>
                  <a:pt x="7548139" y="451406"/>
                </a:cubicBezTo>
                <a:cubicBezTo>
                  <a:pt x="7477451" y="463650"/>
                  <a:pt x="7035444" y="392712"/>
                  <a:pt x="6882977" y="451406"/>
                </a:cubicBezTo>
                <a:cubicBezTo>
                  <a:pt x="6730510" y="510100"/>
                  <a:pt x="6633775" y="438210"/>
                  <a:pt x="6564857" y="451406"/>
                </a:cubicBezTo>
                <a:cubicBezTo>
                  <a:pt x="6495939" y="464602"/>
                  <a:pt x="6390037" y="414509"/>
                  <a:pt x="6246736" y="451406"/>
                </a:cubicBezTo>
                <a:cubicBezTo>
                  <a:pt x="6103435" y="488303"/>
                  <a:pt x="5870829" y="401630"/>
                  <a:pt x="5755095" y="451406"/>
                </a:cubicBezTo>
                <a:cubicBezTo>
                  <a:pt x="5639361" y="501182"/>
                  <a:pt x="5593567" y="426496"/>
                  <a:pt x="5436974" y="451406"/>
                </a:cubicBezTo>
                <a:cubicBezTo>
                  <a:pt x="5280381" y="476316"/>
                  <a:pt x="5117692" y="414896"/>
                  <a:pt x="4945333" y="451406"/>
                </a:cubicBezTo>
                <a:cubicBezTo>
                  <a:pt x="4772974" y="487916"/>
                  <a:pt x="4722644" y="445417"/>
                  <a:pt x="4540452" y="451406"/>
                </a:cubicBezTo>
                <a:cubicBezTo>
                  <a:pt x="4358260" y="457395"/>
                  <a:pt x="4200158" y="406804"/>
                  <a:pt x="3962050" y="451406"/>
                </a:cubicBezTo>
                <a:cubicBezTo>
                  <a:pt x="3723942" y="496008"/>
                  <a:pt x="3513733" y="439543"/>
                  <a:pt x="3383649" y="451406"/>
                </a:cubicBezTo>
                <a:cubicBezTo>
                  <a:pt x="3253565" y="463269"/>
                  <a:pt x="3149214" y="427510"/>
                  <a:pt x="3065528" y="451406"/>
                </a:cubicBezTo>
                <a:cubicBezTo>
                  <a:pt x="2981842" y="475302"/>
                  <a:pt x="2748078" y="418744"/>
                  <a:pt x="2660647" y="451406"/>
                </a:cubicBezTo>
                <a:cubicBezTo>
                  <a:pt x="2573216" y="484068"/>
                  <a:pt x="2321293" y="395478"/>
                  <a:pt x="2169006" y="451406"/>
                </a:cubicBezTo>
                <a:cubicBezTo>
                  <a:pt x="2016719" y="507334"/>
                  <a:pt x="1761563" y="390172"/>
                  <a:pt x="1503844" y="451406"/>
                </a:cubicBezTo>
                <a:cubicBezTo>
                  <a:pt x="1246125" y="512640"/>
                  <a:pt x="1150041" y="392037"/>
                  <a:pt x="838682" y="451406"/>
                </a:cubicBezTo>
                <a:cubicBezTo>
                  <a:pt x="527323" y="510775"/>
                  <a:pt x="319698" y="436139"/>
                  <a:pt x="0" y="451406"/>
                </a:cubicBezTo>
                <a:cubicBezTo>
                  <a:pt x="-7572" y="306361"/>
                  <a:pt x="32122" y="126693"/>
                  <a:pt x="0" y="0"/>
                </a:cubicBezTo>
                <a:close/>
              </a:path>
              <a:path w="8676022" h="451406" stroke="0" extrusionOk="0">
                <a:moveTo>
                  <a:pt x="0" y="0"/>
                </a:moveTo>
                <a:cubicBezTo>
                  <a:pt x="174613" y="-19489"/>
                  <a:pt x="301605" y="38995"/>
                  <a:pt x="404881" y="0"/>
                </a:cubicBezTo>
                <a:cubicBezTo>
                  <a:pt x="508157" y="-38995"/>
                  <a:pt x="650370" y="10759"/>
                  <a:pt x="723002" y="0"/>
                </a:cubicBezTo>
                <a:cubicBezTo>
                  <a:pt x="795634" y="-10759"/>
                  <a:pt x="939596" y="7406"/>
                  <a:pt x="1041123" y="0"/>
                </a:cubicBezTo>
                <a:cubicBezTo>
                  <a:pt x="1142650" y="-7406"/>
                  <a:pt x="1356522" y="44058"/>
                  <a:pt x="1532764" y="0"/>
                </a:cubicBezTo>
                <a:cubicBezTo>
                  <a:pt x="1709006" y="-44058"/>
                  <a:pt x="1982676" y="82500"/>
                  <a:pt x="2284686" y="0"/>
                </a:cubicBezTo>
                <a:cubicBezTo>
                  <a:pt x="2586696" y="-82500"/>
                  <a:pt x="2537659" y="38044"/>
                  <a:pt x="2602807" y="0"/>
                </a:cubicBezTo>
                <a:cubicBezTo>
                  <a:pt x="2667955" y="-38044"/>
                  <a:pt x="3202750" y="71308"/>
                  <a:pt x="3354729" y="0"/>
                </a:cubicBezTo>
                <a:cubicBezTo>
                  <a:pt x="3506708" y="-71308"/>
                  <a:pt x="3839764" y="25721"/>
                  <a:pt x="4019890" y="0"/>
                </a:cubicBezTo>
                <a:cubicBezTo>
                  <a:pt x="4200016" y="-25721"/>
                  <a:pt x="4334022" y="44493"/>
                  <a:pt x="4511531" y="0"/>
                </a:cubicBezTo>
                <a:cubicBezTo>
                  <a:pt x="4689040" y="-44493"/>
                  <a:pt x="4690239" y="15288"/>
                  <a:pt x="4829652" y="0"/>
                </a:cubicBezTo>
                <a:cubicBezTo>
                  <a:pt x="4969065" y="-15288"/>
                  <a:pt x="5164324" y="45826"/>
                  <a:pt x="5321293" y="0"/>
                </a:cubicBezTo>
                <a:cubicBezTo>
                  <a:pt x="5478262" y="-45826"/>
                  <a:pt x="5553198" y="1461"/>
                  <a:pt x="5639414" y="0"/>
                </a:cubicBezTo>
                <a:cubicBezTo>
                  <a:pt x="5725630" y="-1461"/>
                  <a:pt x="5850619" y="31957"/>
                  <a:pt x="5957535" y="0"/>
                </a:cubicBezTo>
                <a:cubicBezTo>
                  <a:pt x="6064451" y="-31957"/>
                  <a:pt x="6265882" y="62180"/>
                  <a:pt x="6535937" y="0"/>
                </a:cubicBezTo>
                <a:cubicBezTo>
                  <a:pt x="6805992" y="-62180"/>
                  <a:pt x="6795959" y="30294"/>
                  <a:pt x="7027578" y="0"/>
                </a:cubicBezTo>
                <a:cubicBezTo>
                  <a:pt x="7259197" y="-30294"/>
                  <a:pt x="7419658" y="51492"/>
                  <a:pt x="7692740" y="0"/>
                </a:cubicBezTo>
                <a:cubicBezTo>
                  <a:pt x="7965822" y="-51492"/>
                  <a:pt x="8340922" y="74690"/>
                  <a:pt x="8676022" y="0"/>
                </a:cubicBezTo>
                <a:cubicBezTo>
                  <a:pt x="8703047" y="203674"/>
                  <a:pt x="8642587" y="231669"/>
                  <a:pt x="8676022" y="451406"/>
                </a:cubicBezTo>
                <a:cubicBezTo>
                  <a:pt x="8494080" y="509562"/>
                  <a:pt x="8331956" y="400488"/>
                  <a:pt x="8097621" y="451406"/>
                </a:cubicBezTo>
                <a:cubicBezTo>
                  <a:pt x="7863286" y="502324"/>
                  <a:pt x="7875662" y="444284"/>
                  <a:pt x="7779500" y="451406"/>
                </a:cubicBezTo>
                <a:cubicBezTo>
                  <a:pt x="7683338" y="458528"/>
                  <a:pt x="7279922" y="388104"/>
                  <a:pt x="7027578" y="451406"/>
                </a:cubicBezTo>
                <a:cubicBezTo>
                  <a:pt x="6775234" y="514708"/>
                  <a:pt x="6489343" y="389939"/>
                  <a:pt x="6275656" y="451406"/>
                </a:cubicBezTo>
                <a:cubicBezTo>
                  <a:pt x="6061969" y="512873"/>
                  <a:pt x="5824332" y="370616"/>
                  <a:pt x="5523734" y="451406"/>
                </a:cubicBezTo>
                <a:cubicBezTo>
                  <a:pt x="5223136" y="532196"/>
                  <a:pt x="5215314" y="407214"/>
                  <a:pt x="4945333" y="451406"/>
                </a:cubicBezTo>
                <a:cubicBezTo>
                  <a:pt x="4675352" y="495598"/>
                  <a:pt x="4537131" y="433631"/>
                  <a:pt x="4366931" y="451406"/>
                </a:cubicBezTo>
                <a:cubicBezTo>
                  <a:pt x="4196731" y="469181"/>
                  <a:pt x="4117955" y="401213"/>
                  <a:pt x="3875290" y="451406"/>
                </a:cubicBezTo>
                <a:cubicBezTo>
                  <a:pt x="3632625" y="501599"/>
                  <a:pt x="3397300" y="436554"/>
                  <a:pt x="3210128" y="451406"/>
                </a:cubicBezTo>
                <a:cubicBezTo>
                  <a:pt x="3022956" y="466258"/>
                  <a:pt x="3007621" y="438721"/>
                  <a:pt x="2892007" y="451406"/>
                </a:cubicBezTo>
                <a:cubicBezTo>
                  <a:pt x="2776393" y="464091"/>
                  <a:pt x="2313978" y="390328"/>
                  <a:pt x="2140085" y="451406"/>
                </a:cubicBezTo>
                <a:cubicBezTo>
                  <a:pt x="1966192" y="512484"/>
                  <a:pt x="1976064" y="443225"/>
                  <a:pt x="1821965" y="451406"/>
                </a:cubicBezTo>
                <a:cubicBezTo>
                  <a:pt x="1667866" y="459587"/>
                  <a:pt x="1365471" y="368633"/>
                  <a:pt x="1070043" y="451406"/>
                </a:cubicBezTo>
                <a:cubicBezTo>
                  <a:pt x="774615" y="534179"/>
                  <a:pt x="624932" y="425737"/>
                  <a:pt x="491641" y="451406"/>
                </a:cubicBezTo>
                <a:cubicBezTo>
                  <a:pt x="358350" y="477075"/>
                  <a:pt x="168496" y="441666"/>
                  <a:pt x="0" y="451406"/>
                </a:cubicBezTo>
                <a:cubicBezTo>
                  <a:pt x="-38062" y="280813"/>
                  <a:pt x="3029" y="216131"/>
                  <a:pt x="0" y="0"/>
                </a:cubicBezTo>
                <a:close/>
              </a:path>
            </a:pathLst>
          </a:custGeom>
          <a:solidFill>
            <a:srgbClr val="FFC000"/>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extract tasks described with a similar linguistic pattern</a:t>
            </a:r>
          </a:p>
        </p:txBody>
      </p:sp>
      <p:sp>
        <p:nvSpPr>
          <p:cNvPr id="55" name="矩形 54">
            <a:extLst>
              <a:ext uri="{FF2B5EF4-FFF2-40B4-BE49-F238E27FC236}">
                <a16:creationId xmlns:a16="http://schemas.microsoft.com/office/drawing/2014/main" id="{4F0E0315-2FCC-4210-8D62-49708D0BE89B}"/>
              </a:ext>
            </a:extLst>
          </p:cNvPr>
          <p:cNvSpPr/>
          <p:nvPr/>
        </p:nvSpPr>
        <p:spPr>
          <a:xfrm>
            <a:off x="2313896" y="5172918"/>
            <a:ext cx="7955230" cy="451406"/>
          </a:xfrm>
          <a:custGeom>
            <a:avLst/>
            <a:gdLst>
              <a:gd name="connsiteX0" fmla="*/ 0 w 7955230"/>
              <a:gd name="connsiteY0" fmla="*/ 0 h 451406"/>
              <a:gd name="connsiteX1" fmla="*/ 647783 w 7955230"/>
              <a:gd name="connsiteY1" fmla="*/ 0 h 451406"/>
              <a:gd name="connsiteX2" fmla="*/ 1056909 w 7955230"/>
              <a:gd name="connsiteY2" fmla="*/ 0 h 451406"/>
              <a:gd name="connsiteX3" fmla="*/ 1704692 w 7955230"/>
              <a:gd name="connsiteY3" fmla="*/ 0 h 451406"/>
              <a:gd name="connsiteX4" fmla="*/ 2193371 w 7955230"/>
              <a:gd name="connsiteY4" fmla="*/ 0 h 451406"/>
              <a:gd name="connsiteX5" fmla="*/ 2841154 w 7955230"/>
              <a:gd name="connsiteY5" fmla="*/ 0 h 451406"/>
              <a:gd name="connsiteX6" fmla="*/ 3329832 w 7955230"/>
              <a:gd name="connsiteY6" fmla="*/ 0 h 451406"/>
              <a:gd name="connsiteX7" fmla="*/ 4057167 w 7955230"/>
              <a:gd name="connsiteY7" fmla="*/ 0 h 451406"/>
              <a:gd name="connsiteX8" fmla="*/ 4545846 w 7955230"/>
              <a:gd name="connsiteY8" fmla="*/ 0 h 451406"/>
              <a:gd name="connsiteX9" fmla="*/ 5034524 w 7955230"/>
              <a:gd name="connsiteY9" fmla="*/ 0 h 451406"/>
              <a:gd name="connsiteX10" fmla="*/ 5761859 w 7955230"/>
              <a:gd name="connsiteY10" fmla="*/ 0 h 451406"/>
              <a:gd name="connsiteX11" fmla="*/ 6250538 w 7955230"/>
              <a:gd name="connsiteY11" fmla="*/ 0 h 451406"/>
              <a:gd name="connsiteX12" fmla="*/ 6580112 w 7955230"/>
              <a:gd name="connsiteY12" fmla="*/ 0 h 451406"/>
              <a:gd name="connsiteX13" fmla="*/ 7227895 w 7955230"/>
              <a:gd name="connsiteY13" fmla="*/ 0 h 451406"/>
              <a:gd name="connsiteX14" fmla="*/ 7955230 w 7955230"/>
              <a:gd name="connsiteY14" fmla="*/ 0 h 451406"/>
              <a:gd name="connsiteX15" fmla="*/ 7955230 w 7955230"/>
              <a:gd name="connsiteY15" fmla="*/ 451406 h 451406"/>
              <a:gd name="connsiteX16" fmla="*/ 7546104 w 7955230"/>
              <a:gd name="connsiteY16" fmla="*/ 451406 h 451406"/>
              <a:gd name="connsiteX17" fmla="*/ 6818769 w 7955230"/>
              <a:gd name="connsiteY17" fmla="*/ 451406 h 451406"/>
              <a:gd name="connsiteX18" fmla="*/ 6489195 w 7955230"/>
              <a:gd name="connsiteY18" fmla="*/ 451406 h 451406"/>
              <a:gd name="connsiteX19" fmla="*/ 5920964 w 7955230"/>
              <a:gd name="connsiteY19" fmla="*/ 451406 h 451406"/>
              <a:gd name="connsiteX20" fmla="*/ 5193629 w 7955230"/>
              <a:gd name="connsiteY20" fmla="*/ 451406 h 451406"/>
              <a:gd name="connsiteX21" fmla="*/ 4864055 w 7955230"/>
              <a:gd name="connsiteY21" fmla="*/ 451406 h 451406"/>
              <a:gd name="connsiteX22" fmla="*/ 4534481 w 7955230"/>
              <a:gd name="connsiteY22" fmla="*/ 451406 h 451406"/>
              <a:gd name="connsiteX23" fmla="*/ 3886698 w 7955230"/>
              <a:gd name="connsiteY23" fmla="*/ 451406 h 451406"/>
              <a:gd name="connsiteX24" fmla="*/ 3557124 w 7955230"/>
              <a:gd name="connsiteY24" fmla="*/ 451406 h 451406"/>
              <a:gd name="connsiteX25" fmla="*/ 3227550 w 7955230"/>
              <a:gd name="connsiteY25" fmla="*/ 451406 h 451406"/>
              <a:gd name="connsiteX26" fmla="*/ 2738872 w 7955230"/>
              <a:gd name="connsiteY26" fmla="*/ 451406 h 451406"/>
              <a:gd name="connsiteX27" fmla="*/ 2409298 w 7955230"/>
              <a:gd name="connsiteY27" fmla="*/ 451406 h 451406"/>
              <a:gd name="connsiteX28" fmla="*/ 1920620 w 7955230"/>
              <a:gd name="connsiteY28" fmla="*/ 451406 h 451406"/>
              <a:gd name="connsiteX29" fmla="*/ 1511494 w 7955230"/>
              <a:gd name="connsiteY29" fmla="*/ 451406 h 451406"/>
              <a:gd name="connsiteX30" fmla="*/ 943263 w 7955230"/>
              <a:gd name="connsiteY30" fmla="*/ 451406 h 451406"/>
              <a:gd name="connsiteX31" fmla="*/ 0 w 7955230"/>
              <a:gd name="connsiteY31" fmla="*/ 451406 h 451406"/>
              <a:gd name="connsiteX32" fmla="*/ 0 w 7955230"/>
              <a:gd name="connsiteY32"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955230" h="451406" fill="none" extrusionOk="0">
                <a:moveTo>
                  <a:pt x="0" y="0"/>
                </a:moveTo>
                <a:cubicBezTo>
                  <a:pt x="193547" y="-75699"/>
                  <a:pt x="328318" y="105"/>
                  <a:pt x="647783" y="0"/>
                </a:cubicBezTo>
                <a:cubicBezTo>
                  <a:pt x="967248" y="-105"/>
                  <a:pt x="895923" y="1149"/>
                  <a:pt x="1056909" y="0"/>
                </a:cubicBezTo>
                <a:cubicBezTo>
                  <a:pt x="1217895" y="-1149"/>
                  <a:pt x="1403588" y="47052"/>
                  <a:pt x="1704692" y="0"/>
                </a:cubicBezTo>
                <a:cubicBezTo>
                  <a:pt x="2005796" y="-47052"/>
                  <a:pt x="2080148" y="57765"/>
                  <a:pt x="2193371" y="0"/>
                </a:cubicBezTo>
                <a:cubicBezTo>
                  <a:pt x="2306594" y="-57765"/>
                  <a:pt x="2599444" y="32278"/>
                  <a:pt x="2841154" y="0"/>
                </a:cubicBezTo>
                <a:cubicBezTo>
                  <a:pt x="3082864" y="-32278"/>
                  <a:pt x="3200158" y="40644"/>
                  <a:pt x="3329832" y="0"/>
                </a:cubicBezTo>
                <a:cubicBezTo>
                  <a:pt x="3459506" y="-40644"/>
                  <a:pt x="3775887" y="38651"/>
                  <a:pt x="4057167" y="0"/>
                </a:cubicBezTo>
                <a:cubicBezTo>
                  <a:pt x="4338448" y="-38651"/>
                  <a:pt x="4370122" y="37591"/>
                  <a:pt x="4545846" y="0"/>
                </a:cubicBezTo>
                <a:cubicBezTo>
                  <a:pt x="4721570" y="-37591"/>
                  <a:pt x="4856704" y="6290"/>
                  <a:pt x="5034524" y="0"/>
                </a:cubicBezTo>
                <a:cubicBezTo>
                  <a:pt x="5212344" y="-6290"/>
                  <a:pt x="5410201" y="76539"/>
                  <a:pt x="5761859" y="0"/>
                </a:cubicBezTo>
                <a:cubicBezTo>
                  <a:pt x="6113517" y="-76539"/>
                  <a:pt x="6124265" y="32701"/>
                  <a:pt x="6250538" y="0"/>
                </a:cubicBezTo>
                <a:cubicBezTo>
                  <a:pt x="6376811" y="-32701"/>
                  <a:pt x="6435747" y="4210"/>
                  <a:pt x="6580112" y="0"/>
                </a:cubicBezTo>
                <a:cubicBezTo>
                  <a:pt x="6724477" y="-4210"/>
                  <a:pt x="6963778" y="19686"/>
                  <a:pt x="7227895" y="0"/>
                </a:cubicBezTo>
                <a:cubicBezTo>
                  <a:pt x="7492012" y="-19686"/>
                  <a:pt x="7620400" y="62045"/>
                  <a:pt x="7955230" y="0"/>
                </a:cubicBezTo>
                <a:cubicBezTo>
                  <a:pt x="8004769" y="121775"/>
                  <a:pt x="7934953" y="329197"/>
                  <a:pt x="7955230" y="451406"/>
                </a:cubicBezTo>
                <a:cubicBezTo>
                  <a:pt x="7777110" y="464366"/>
                  <a:pt x="7740070" y="441152"/>
                  <a:pt x="7546104" y="451406"/>
                </a:cubicBezTo>
                <a:cubicBezTo>
                  <a:pt x="7352138" y="461660"/>
                  <a:pt x="7050762" y="405837"/>
                  <a:pt x="6818769" y="451406"/>
                </a:cubicBezTo>
                <a:cubicBezTo>
                  <a:pt x="6586776" y="496975"/>
                  <a:pt x="6617323" y="450082"/>
                  <a:pt x="6489195" y="451406"/>
                </a:cubicBezTo>
                <a:cubicBezTo>
                  <a:pt x="6361067" y="452730"/>
                  <a:pt x="6105567" y="447367"/>
                  <a:pt x="5920964" y="451406"/>
                </a:cubicBezTo>
                <a:cubicBezTo>
                  <a:pt x="5736361" y="455445"/>
                  <a:pt x="5409921" y="389631"/>
                  <a:pt x="5193629" y="451406"/>
                </a:cubicBezTo>
                <a:cubicBezTo>
                  <a:pt x="4977337" y="513181"/>
                  <a:pt x="4956269" y="422649"/>
                  <a:pt x="4864055" y="451406"/>
                </a:cubicBezTo>
                <a:cubicBezTo>
                  <a:pt x="4771841" y="480163"/>
                  <a:pt x="4645317" y="449484"/>
                  <a:pt x="4534481" y="451406"/>
                </a:cubicBezTo>
                <a:cubicBezTo>
                  <a:pt x="4423645" y="453328"/>
                  <a:pt x="4141435" y="444621"/>
                  <a:pt x="3886698" y="451406"/>
                </a:cubicBezTo>
                <a:cubicBezTo>
                  <a:pt x="3631961" y="458191"/>
                  <a:pt x="3678449" y="418702"/>
                  <a:pt x="3557124" y="451406"/>
                </a:cubicBezTo>
                <a:cubicBezTo>
                  <a:pt x="3435799" y="484110"/>
                  <a:pt x="3314379" y="446177"/>
                  <a:pt x="3227550" y="451406"/>
                </a:cubicBezTo>
                <a:cubicBezTo>
                  <a:pt x="3140721" y="456635"/>
                  <a:pt x="2889864" y="400655"/>
                  <a:pt x="2738872" y="451406"/>
                </a:cubicBezTo>
                <a:cubicBezTo>
                  <a:pt x="2587880" y="502157"/>
                  <a:pt x="2510873" y="441353"/>
                  <a:pt x="2409298" y="451406"/>
                </a:cubicBezTo>
                <a:cubicBezTo>
                  <a:pt x="2307723" y="461459"/>
                  <a:pt x="2116930" y="449430"/>
                  <a:pt x="1920620" y="451406"/>
                </a:cubicBezTo>
                <a:cubicBezTo>
                  <a:pt x="1724310" y="453382"/>
                  <a:pt x="1602300" y="431413"/>
                  <a:pt x="1511494" y="451406"/>
                </a:cubicBezTo>
                <a:cubicBezTo>
                  <a:pt x="1420688" y="471399"/>
                  <a:pt x="1221111" y="439381"/>
                  <a:pt x="943263" y="451406"/>
                </a:cubicBezTo>
                <a:cubicBezTo>
                  <a:pt x="665415" y="463431"/>
                  <a:pt x="404102" y="388587"/>
                  <a:pt x="0" y="451406"/>
                </a:cubicBezTo>
                <a:cubicBezTo>
                  <a:pt x="-52567" y="261128"/>
                  <a:pt x="27672" y="164152"/>
                  <a:pt x="0" y="0"/>
                </a:cubicBezTo>
                <a:close/>
              </a:path>
              <a:path w="7955230" h="451406" stroke="0" extrusionOk="0">
                <a:moveTo>
                  <a:pt x="0" y="0"/>
                </a:moveTo>
                <a:cubicBezTo>
                  <a:pt x="126005" y="-22010"/>
                  <a:pt x="281157" y="2484"/>
                  <a:pt x="409126" y="0"/>
                </a:cubicBezTo>
                <a:cubicBezTo>
                  <a:pt x="537095" y="-2484"/>
                  <a:pt x="609131" y="8832"/>
                  <a:pt x="738700" y="0"/>
                </a:cubicBezTo>
                <a:cubicBezTo>
                  <a:pt x="868269" y="-8832"/>
                  <a:pt x="952729" y="39303"/>
                  <a:pt x="1068274" y="0"/>
                </a:cubicBezTo>
                <a:cubicBezTo>
                  <a:pt x="1183819" y="-39303"/>
                  <a:pt x="1390948" y="46945"/>
                  <a:pt x="1556952" y="0"/>
                </a:cubicBezTo>
                <a:cubicBezTo>
                  <a:pt x="1722956" y="-46945"/>
                  <a:pt x="1938194" y="72944"/>
                  <a:pt x="2284287" y="0"/>
                </a:cubicBezTo>
                <a:cubicBezTo>
                  <a:pt x="2630380" y="-72944"/>
                  <a:pt x="2512983" y="14708"/>
                  <a:pt x="2613861" y="0"/>
                </a:cubicBezTo>
                <a:cubicBezTo>
                  <a:pt x="2714739" y="-14708"/>
                  <a:pt x="3088235" y="13993"/>
                  <a:pt x="3341197" y="0"/>
                </a:cubicBezTo>
                <a:cubicBezTo>
                  <a:pt x="3594159" y="-13993"/>
                  <a:pt x="3843554" y="41174"/>
                  <a:pt x="3988980" y="0"/>
                </a:cubicBezTo>
                <a:cubicBezTo>
                  <a:pt x="4134406" y="-41174"/>
                  <a:pt x="4335541" y="53052"/>
                  <a:pt x="4477658" y="0"/>
                </a:cubicBezTo>
                <a:cubicBezTo>
                  <a:pt x="4619775" y="-53052"/>
                  <a:pt x="4685721" y="38909"/>
                  <a:pt x="4807232" y="0"/>
                </a:cubicBezTo>
                <a:cubicBezTo>
                  <a:pt x="4928743" y="-38909"/>
                  <a:pt x="5102892" y="31557"/>
                  <a:pt x="5295910" y="0"/>
                </a:cubicBezTo>
                <a:cubicBezTo>
                  <a:pt x="5488928" y="-31557"/>
                  <a:pt x="5550948" y="6200"/>
                  <a:pt x="5625484" y="0"/>
                </a:cubicBezTo>
                <a:cubicBezTo>
                  <a:pt x="5700020" y="-6200"/>
                  <a:pt x="5861272" y="30393"/>
                  <a:pt x="5955058" y="0"/>
                </a:cubicBezTo>
                <a:cubicBezTo>
                  <a:pt x="6048844" y="-30393"/>
                  <a:pt x="6399768" y="14886"/>
                  <a:pt x="6523289" y="0"/>
                </a:cubicBezTo>
                <a:cubicBezTo>
                  <a:pt x="6646810" y="-14886"/>
                  <a:pt x="6821646" y="54358"/>
                  <a:pt x="7011967" y="0"/>
                </a:cubicBezTo>
                <a:cubicBezTo>
                  <a:pt x="7202288" y="-54358"/>
                  <a:pt x="7536426" y="107217"/>
                  <a:pt x="7955230" y="0"/>
                </a:cubicBezTo>
                <a:cubicBezTo>
                  <a:pt x="7963136" y="165380"/>
                  <a:pt x="7906905" y="347094"/>
                  <a:pt x="7955230" y="451406"/>
                </a:cubicBezTo>
                <a:cubicBezTo>
                  <a:pt x="7701305" y="504316"/>
                  <a:pt x="7533692" y="434387"/>
                  <a:pt x="7386999" y="451406"/>
                </a:cubicBezTo>
                <a:cubicBezTo>
                  <a:pt x="7240306" y="468425"/>
                  <a:pt x="7199733" y="418560"/>
                  <a:pt x="7057425" y="451406"/>
                </a:cubicBezTo>
                <a:cubicBezTo>
                  <a:pt x="6915117" y="484252"/>
                  <a:pt x="6809366" y="445299"/>
                  <a:pt x="6727852" y="451406"/>
                </a:cubicBezTo>
                <a:cubicBezTo>
                  <a:pt x="6646338" y="457513"/>
                  <a:pt x="6345513" y="405581"/>
                  <a:pt x="6000516" y="451406"/>
                </a:cubicBezTo>
                <a:cubicBezTo>
                  <a:pt x="5655519" y="497231"/>
                  <a:pt x="5425368" y="424072"/>
                  <a:pt x="5273181" y="451406"/>
                </a:cubicBezTo>
                <a:cubicBezTo>
                  <a:pt x="5120994" y="478740"/>
                  <a:pt x="4729802" y="445482"/>
                  <a:pt x="4545846" y="451406"/>
                </a:cubicBezTo>
                <a:cubicBezTo>
                  <a:pt x="4361891" y="457330"/>
                  <a:pt x="4121890" y="402651"/>
                  <a:pt x="3977615" y="451406"/>
                </a:cubicBezTo>
                <a:cubicBezTo>
                  <a:pt x="3833340" y="500161"/>
                  <a:pt x="3600223" y="422382"/>
                  <a:pt x="3409384" y="451406"/>
                </a:cubicBezTo>
                <a:cubicBezTo>
                  <a:pt x="3218545" y="480430"/>
                  <a:pt x="3144492" y="439379"/>
                  <a:pt x="2920706" y="451406"/>
                </a:cubicBezTo>
                <a:cubicBezTo>
                  <a:pt x="2696920" y="463433"/>
                  <a:pt x="2468656" y="442837"/>
                  <a:pt x="2272923" y="451406"/>
                </a:cubicBezTo>
                <a:cubicBezTo>
                  <a:pt x="2077190" y="459975"/>
                  <a:pt x="2017013" y="445213"/>
                  <a:pt x="1943349" y="451406"/>
                </a:cubicBezTo>
                <a:cubicBezTo>
                  <a:pt x="1869685" y="457599"/>
                  <a:pt x="1544881" y="438390"/>
                  <a:pt x="1216014" y="451406"/>
                </a:cubicBezTo>
                <a:cubicBezTo>
                  <a:pt x="887148" y="464422"/>
                  <a:pt x="984340" y="444551"/>
                  <a:pt x="886440" y="451406"/>
                </a:cubicBezTo>
                <a:cubicBezTo>
                  <a:pt x="788540" y="458261"/>
                  <a:pt x="233781" y="394222"/>
                  <a:pt x="0" y="451406"/>
                </a:cubicBezTo>
                <a:cubicBezTo>
                  <a:pt x="-22638" y="227952"/>
                  <a:pt x="23878" y="213558"/>
                  <a:pt x="0" y="0"/>
                </a:cubicBezTo>
                <a:close/>
              </a:path>
            </a:pathLst>
          </a:custGeom>
          <a:solidFill>
            <a:srgbClr val="FFC000"/>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discover tasks with new concepts</a:t>
            </a:r>
          </a:p>
        </p:txBody>
      </p:sp>
      <p:sp>
        <p:nvSpPr>
          <p:cNvPr id="56" name="矩形 55">
            <a:extLst>
              <a:ext uri="{FF2B5EF4-FFF2-40B4-BE49-F238E27FC236}">
                <a16:creationId xmlns:a16="http://schemas.microsoft.com/office/drawing/2014/main" id="{D60A30A7-A987-46ED-9D9F-2CE3A6027D95}"/>
              </a:ext>
            </a:extLst>
          </p:cNvPr>
          <p:cNvSpPr/>
          <p:nvPr/>
        </p:nvSpPr>
        <p:spPr>
          <a:xfrm>
            <a:off x="1752610" y="2595193"/>
            <a:ext cx="9077802" cy="451406"/>
          </a:xfrm>
          <a:custGeom>
            <a:avLst/>
            <a:gdLst>
              <a:gd name="connsiteX0" fmla="*/ 0 w 9077802"/>
              <a:gd name="connsiteY0" fmla="*/ 0 h 451406"/>
              <a:gd name="connsiteX1" fmla="*/ 748919 w 9077802"/>
              <a:gd name="connsiteY1" fmla="*/ 0 h 451406"/>
              <a:gd name="connsiteX2" fmla="*/ 1407059 w 9077802"/>
              <a:gd name="connsiteY2" fmla="*/ 0 h 451406"/>
              <a:gd name="connsiteX3" fmla="*/ 1883644 w 9077802"/>
              <a:gd name="connsiteY3" fmla="*/ 0 h 451406"/>
              <a:gd name="connsiteX4" fmla="*/ 2632563 w 9077802"/>
              <a:gd name="connsiteY4" fmla="*/ 0 h 451406"/>
              <a:gd name="connsiteX5" fmla="*/ 3109147 w 9077802"/>
              <a:gd name="connsiteY5" fmla="*/ 0 h 451406"/>
              <a:gd name="connsiteX6" fmla="*/ 3585732 w 9077802"/>
              <a:gd name="connsiteY6" fmla="*/ 0 h 451406"/>
              <a:gd name="connsiteX7" fmla="*/ 4334650 w 9077802"/>
              <a:gd name="connsiteY7" fmla="*/ 0 h 451406"/>
              <a:gd name="connsiteX8" fmla="*/ 4811235 w 9077802"/>
              <a:gd name="connsiteY8" fmla="*/ 0 h 451406"/>
              <a:gd name="connsiteX9" fmla="*/ 5106264 w 9077802"/>
              <a:gd name="connsiteY9" fmla="*/ 0 h 451406"/>
              <a:gd name="connsiteX10" fmla="*/ 5764404 w 9077802"/>
              <a:gd name="connsiteY10" fmla="*/ 0 h 451406"/>
              <a:gd name="connsiteX11" fmla="*/ 6059433 w 9077802"/>
              <a:gd name="connsiteY11" fmla="*/ 0 h 451406"/>
              <a:gd name="connsiteX12" fmla="*/ 6626795 w 9077802"/>
              <a:gd name="connsiteY12" fmla="*/ 0 h 451406"/>
              <a:gd name="connsiteX13" fmla="*/ 6921824 w 9077802"/>
              <a:gd name="connsiteY13" fmla="*/ 0 h 451406"/>
              <a:gd name="connsiteX14" fmla="*/ 7670743 w 9077802"/>
              <a:gd name="connsiteY14" fmla="*/ 0 h 451406"/>
              <a:gd name="connsiteX15" fmla="*/ 8147327 w 9077802"/>
              <a:gd name="connsiteY15" fmla="*/ 0 h 451406"/>
              <a:gd name="connsiteX16" fmla="*/ 9077802 w 9077802"/>
              <a:gd name="connsiteY16" fmla="*/ 0 h 451406"/>
              <a:gd name="connsiteX17" fmla="*/ 9077802 w 9077802"/>
              <a:gd name="connsiteY17" fmla="*/ 451406 h 451406"/>
              <a:gd name="connsiteX18" fmla="*/ 8328883 w 9077802"/>
              <a:gd name="connsiteY18" fmla="*/ 451406 h 451406"/>
              <a:gd name="connsiteX19" fmla="*/ 8033855 w 9077802"/>
              <a:gd name="connsiteY19" fmla="*/ 451406 h 451406"/>
              <a:gd name="connsiteX20" fmla="*/ 7375714 w 9077802"/>
              <a:gd name="connsiteY20" fmla="*/ 451406 h 451406"/>
              <a:gd name="connsiteX21" fmla="*/ 7080686 w 9077802"/>
              <a:gd name="connsiteY21" fmla="*/ 451406 h 451406"/>
              <a:gd name="connsiteX22" fmla="*/ 6785657 w 9077802"/>
              <a:gd name="connsiteY22" fmla="*/ 451406 h 451406"/>
              <a:gd name="connsiteX23" fmla="*/ 6309072 w 9077802"/>
              <a:gd name="connsiteY23" fmla="*/ 451406 h 451406"/>
              <a:gd name="connsiteX24" fmla="*/ 6014044 w 9077802"/>
              <a:gd name="connsiteY24" fmla="*/ 451406 h 451406"/>
              <a:gd name="connsiteX25" fmla="*/ 5537459 w 9077802"/>
              <a:gd name="connsiteY25" fmla="*/ 451406 h 451406"/>
              <a:gd name="connsiteX26" fmla="*/ 5151653 w 9077802"/>
              <a:gd name="connsiteY26" fmla="*/ 451406 h 451406"/>
              <a:gd name="connsiteX27" fmla="*/ 4584290 w 9077802"/>
              <a:gd name="connsiteY27" fmla="*/ 451406 h 451406"/>
              <a:gd name="connsiteX28" fmla="*/ 4016927 w 9077802"/>
              <a:gd name="connsiteY28" fmla="*/ 451406 h 451406"/>
              <a:gd name="connsiteX29" fmla="*/ 3721899 w 9077802"/>
              <a:gd name="connsiteY29" fmla="*/ 451406 h 451406"/>
              <a:gd name="connsiteX30" fmla="*/ 3336092 w 9077802"/>
              <a:gd name="connsiteY30" fmla="*/ 451406 h 451406"/>
              <a:gd name="connsiteX31" fmla="*/ 2859508 w 9077802"/>
              <a:gd name="connsiteY31" fmla="*/ 451406 h 451406"/>
              <a:gd name="connsiteX32" fmla="*/ 2201367 w 9077802"/>
              <a:gd name="connsiteY32" fmla="*/ 451406 h 451406"/>
              <a:gd name="connsiteX33" fmla="*/ 1543226 w 9077802"/>
              <a:gd name="connsiteY33" fmla="*/ 451406 h 451406"/>
              <a:gd name="connsiteX34" fmla="*/ 885086 w 9077802"/>
              <a:gd name="connsiteY34" fmla="*/ 451406 h 451406"/>
              <a:gd name="connsiteX35" fmla="*/ 0 w 9077802"/>
              <a:gd name="connsiteY35" fmla="*/ 451406 h 451406"/>
              <a:gd name="connsiteX36" fmla="*/ 0 w 9077802"/>
              <a:gd name="connsiteY36" fmla="*/ 0 h 451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077802" h="451406" fill="none" extrusionOk="0">
                <a:moveTo>
                  <a:pt x="0" y="0"/>
                </a:moveTo>
                <a:cubicBezTo>
                  <a:pt x="184137" y="-68417"/>
                  <a:pt x="588707" y="52280"/>
                  <a:pt x="748919" y="0"/>
                </a:cubicBezTo>
                <a:cubicBezTo>
                  <a:pt x="909131" y="-52280"/>
                  <a:pt x="1157255" y="61074"/>
                  <a:pt x="1407059" y="0"/>
                </a:cubicBezTo>
                <a:cubicBezTo>
                  <a:pt x="1656863" y="-61074"/>
                  <a:pt x="1737856" y="41991"/>
                  <a:pt x="1883644" y="0"/>
                </a:cubicBezTo>
                <a:cubicBezTo>
                  <a:pt x="2029433" y="-41991"/>
                  <a:pt x="2350738" y="2382"/>
                  <a:pt x="2632563" y="0"/>
                </a:cubicBezTo>
                <a:cubicBezTo>
                  <a:pt x="2914388" y="-2382"/>
                  <a:pt x="2966340" y="42826"/>
                  <a:pt x="3109147" y="0"/>
                </a:cubicBezTo>
                <a:cubicBezTo>
                  <a:pt x="3251954" y="-42826"/>
                  <a:pt x="3461381" y="17581"/>
                  <a:pt x="3585732" y="0"/>
                </a:cubicBezTo>
                <a:cubicBezTo>
                  <a:pt x="3710084" y="-17581"/>
                  <a:pt x="4114744" y="53495"/>
                  <a:pt x="4334650" y="0"/>
                </a:cubicBezTo>
                <a:cubicBezTo>
                  <a:pt x="4554556" y="-53495"/>
                  <a:pt x="4713269" y="7767"/>
                  <a:pt x="4811235" y="0"/>
                </a:cubicBezTo>
                <a:cubicBezTo>
                  <a:pt x="4909202" y="-7767"/>
                  <a:pt x="4993804" y="6715"/>
                  <a:pt x="5106264" y="0"/>
                </a:cubicBezTo>
                <a:cubicBezTo>
                  <a:pt x="5218724" y="-6715"/>
                  <a:pt x="5608670" y="58763"/>
                  <a:pt x="5764404" y="0"/>
                </a:cubicBezTo>
                <a:cubicBezTo>
                  <a:pt x="5920138" y="-58763"/>
                  <a:pt x="5955198" y="5338"/>
                  <a:pt x="6059433" y="0"/>
                </a:cubicBezTo>
                <a:cubicBezTo>
                  <a:pt x="6163668" y="-5338"/>
                  <a:pt x="6362047" y="20487"/>
                  <a:pt x="6626795" y="0"/>
                </a:cubicBezTo>
                <a:cubicBezTo>
                  <a:pt x="6891543" y="-20487"/>
                  <a:pt x="6820511" y="3738"/>
                  <a:pt x="6921824" y="0"/>
                </a:cubicBezTo>
                <a:cubicBezTo>
                  <a:pt x="7023137" y="-3738"/>
                  <a:pt x="7410043" y="76035"/>
                  <a:pt x="7670743" y="0"/>
                </a:cubicBezTo>
                <a:cubicBezTo>
                  <a:pt x="7931443" y="-76035"/>
                  <a:pt x="8018378" y="2274"/>
                  <a:pt x="8147327" y="0"/>
                </a:cubicBezTo>
                <a:cubicBezTo>
                  <a:pt x="8276276" y="-2274"/>
                  <a:pt x="8702459" y="79906"/>
                  <a:pt x="9077802" y="0"/>
                </a:cubicBezTo>
                <a:cubicBezTo>
                  <a:pt x="9083339" y="203803"/>
                  <a:pt x="9054281" y="320717"/>
                  <a:pt x="9077802" y="451406"/>
                </a:cubicBezTo>
                <a:cubicBezTo>
                  <a:pt x="8834616" y="501855"/>
                  <a:pt x="8560918" y="387345"/>
                  <a:pt x="8328883" y="451406"/>
                </a:cubicBezTo>
                <a:cubicBezTo>
                  <a:pt x="8096848" y="515467"/>
                  <a:pt x="8095090" y="430020"/>
                  <a:pt x="8033855" y="451406"/>
                </a:cubicBezTo>
                <a:cubicBezTo>
                  <a:pt x="7972620" y="472792"/>
                  <a:pt x="7683027" y="372616"/>
                  <a:pt x="7375714" y="451406"/>
                </a:cubicBezTo>
                <a:cubicBezTo>
                  <a:pt x="7068401" y="530196"/>
                  <a:pt x="7147487" y="444885"/>
                  <a:pt x="7080686" y="451406"/>
                </a:cubicBezTo>
                <a:cubicBezTo>
                  <a:pt x="7013885" y="457927"/>
                  <a:pt x="6928328" y="424127"/>
                  <a:pt x="6785657" y="451406"/>
                </a:cubicBezTo>
                <a:cubicBezTo>
                  <a:pt x="6642986" y="478685"/>
                  <a:pt x="6492441" y="420277"/>
                  <a:pt x="6309072" y="451406"/>
                </a:cubicBezTo>
                <a:cubicBezTo>
                  <a:pt x="6125703" y="482535"/>
                  <a:pt x="6153796" y="426074"/>
                  <a:pt x="6014044" y="451406"/>
                </a:cubicBezTo>
                <a:cubicBezTo>
                  <a:pt x="5874292" y="476738"/>
                  <a:pt x="5705310" y="444620"/>
                  <a:pt x="5537459" y="451406"/>
                </a:cubicBezTo>
                <a:cubicBezTo>
                  <a:pt x="5369608" y="458192"/>
                  <a:pt x="5301525" y="440323"/>
                  <a:pt x="5151653" y="451406"/>
                </a:cubicBezTo>
                <a:cubicBezTo>
                  <a:pt x="5001781" y="462489"/>
                  <a:pt x="4707859" y="422854"/>
                  <a:pt x="4584290" y="451406"/>
                </a:cubicBezTo>
                <a:cubicBezTo>
                  <a:pt x="4460721" y="479958"/>
                  <a:pt x="4131159" y="395944"/>
                  <a:pt x="4016927" y="451406"/>
                </a:cubicBezTo>
                <a:cubicBezTo>
                  <a:pt x="3902695" y="506868"/>
                  <a:pt x="3854201" y="450911"/>
                  <a:pt x="3721899" y="451406"/>
                </a:cubicBezTo>
                <a:cubicBezTo>
                  <a:pt x="3589597" y="451901"/>
                  <a:pt x="3472452" y="437123"/>
                  <a:pt x="3336092" y="451406"/>
                </a:cubicBezTo>
                <a:cubicBezTo>
                  <a:pt x="3199732" y="465689"/>
                  <a:pt x="2987973" y="423947"/>
                  <a:pt x="2859508" y="451406"/>
                </a:cubicBezTo>
                <a:cubicBezTo>
                  <a:pt x="2731043" y="478865"/>
                  <a:pt x="2501279" y="414053"/>
                  <a:pt x="2201367" y="451406"/>
                </a:cubicBezTo>
                <a:cubicBezTo>
                  <a:pt x="1901455" y="488759"/>
                  <a:pt x="1843008" y="434640"/>
                  <a:pt x="1543226" y="451406"/>
                </a:cubicBezTo>
                <a:cubicBezTo>
                  <a:pt x="1243444" y="468172"/>
                  <a:pt x="1135574" y="445124"/>
                  <a:pt x="885086" y="451406"/>
                </a:cubicBezTo>
                <a:cubicBezTo>
                  <a:pt x="634598" y="457688"/>
                  <a:pt x="421247" y="369877"/>
                  <a:pt x="0" y="451406"/>
                </a:cubicBezTo>
                <a:cubicBezTo>
                  <a:pt x="-48959" y="226166"/>
                  <a:pt x="47231" y="140283"/>
                  <a:pt x="0" y="0"/>
                </a:cubicBezTo>
                <a:close/>
              </a:path>
              <a:path w="9077802" h="451406" stroke="0" extrusionOk="0">
                <a:moveTo>
                  <a:pt x="0" y="0"/>
                </a:moveTo>
                <a:cubicBezTo>
                  <a:pt x="114627" y="-29546"/>
                  <a:pt x="256890" y="10853"/>
                  <a:pt x="385807" y="0"/>
                </a:cubicBezTo>
                <a:cubicBezTo>
                  <a:pt x="514724" y="-10853"/>
                  <a:pt x="579422" y="10868"/>
                  <a:pt x="680835" y="0"/>
                </a:cubicBezTo>
                <a:cubicBezTo>
                  <a:pt x="782248" y="-10868"/>
                  <a:pt x="851568" y="17464"/>
                  <a:pt x="975864" y="0"/>
                </a:cubicBezTo>
                <a:cubicBezTo>
                  <a:pt x="1100160" y="-17464"/>
                  <a:pt x="1329609" y="36414"/>
                  <a:pt x="1452448" y="0"/>
                </a:cubicBezTo>
                <a:cubicBezTo>
                  <a:pt x="1575287" y="-36414"/>
                  <a:pt x="1991063" y="87404"/>
                  <a:pt x="2201367" y="0"/>
                </a:cubicBezTo>
                <a:cubicBezTo>
                  <a:pt x="2411671" y="-87404"/>
                  <a:pt x="2420753" y="5324"/>
                  <a:pt x="2496396" y="0"/>
                </a:cubicBezTo>
                <a:cubicBezTo>
                  <a:pt x="2572039" y="-5324"/>
                  <a:pt x="2948420" y="66725"/>
                  <a:pt x="3245314" y="0"/>
                </a:cubicBezTo>
                <a:cubicBezTo>
                  <a:pt x="3542208" y="-66725"/>
                  <a:pt x="3644635" y="37931"/>
                  <a:pt x="3903455" y="0"/>
                </a:cubicBezTo>
                <a:cubicBezTo>
                  <a:pt x="4162275" y="-37931"/>
                  <a:pt x="4210943" y="29872"/>
                  <a:pt x="4380039" y="0"/>
                </a:cubicBezTo>
                <a:cubicBezTo>
                  <a:pt x="4549135" y="-29872"/>
                  <a:pt x="4602075" y="22468"/>
                  <a:pt x="4675068" y="0"/>
                </a:cubicBezTo>
                <a:cubicBezTo>
                  <a:pt x="4748061" y="-22468"/>
                  <a:pt x="4920949" y="48030"/>
                  <a:pt x="5151653" y="0"/>
                </a:cubicBezTo>
                <a:cubicBezTo>
                  <a:pt x="5382358" y="-48030"/>
                  <a:pt x="5322912" y="23207"/>
                  <a:pt x="5446681" y="0"/>
                </a:cubicBezTo>
                <a:cubicBezTo>
                  <a:pt x="5570450" y="-23207"/>
                  <a:pt x="5640894" y="30182"/>
                  <a:pt x="5741710" y="0"/>
                </a:cubicBezTo>
                <a:cubicBezTo>
                  <a:pt x="5842526" y="-30182"/>
                  <a:pt x="6164129" y="17556"/>
                  <a:pt x="6309072" y="0"/>
                </a:cubicBezTo>
                <a:cubicBezTo>
                  <a:pt x="6454015" y="-17556"/>
                  <a:pt x="6665660" y="30277"/>
                  <a:pt x="6785657" y="0"/>
                </a:cubicBezTo>
                <a:cubicBezTo>
                  <a:pt x="6905654" y="-30277"/>
                  <a:pt x="7234656" y="21236"/>
                  <a:pt x="7443798" y="0"/>
                </a:cubicBezTo>
                <a:cubicBezTo>
                  <a:pt x="7652940" y="-21236"/>
                  <a:pt x="7922044" y="67784"/>
                  <a:pt x="8192716" y="0"/>
                </a:cubicBezTo>
                <a:cubicBezTo>
                  <a:pt x="8463388" y="-67784"/>
                  <a:pt x="8642936" y="44823"/>
                  <a:pt x="9077802" y="0"/>
                </a:cubicBezTo>
                <a:cubicBezTo>
                  <a:pt x="9097518" y="222053"/>
                  <a:pt x="9037526" y="301289"/>
                  <a:pt x="9077802" y="451406"/>
                </a:cubicBezTo>
                <a:cubicBezTo>
                  <a:pt x="8972427" y="483801"/>
                  <a:pt x="8771151" y="419496"/>
                  <a:pt x="8691995" y="451406"/>
                </a:cubicBezTo>
                <a:cubicBezTo>
                  <a:pt x="8612839" y="483316"/>
                  <a:pt x="8094525" y="437261"/>
                  <a:pt x="7943077" y="451406"/>
                </a:cubicBezTo>
                <a:cubicBezTo>
                  <a:pt x="7791629" y="465551"/>
                  <a:pt x="7518408" y="449452"/>
                  <a:pt x="7194158" y="451406"/>
                </a:cubicBezTo>
                <a:cubicBezTo>
                  <a:pt x="6869908" y="453360"/>
                  <a:pt x="6795103" y="375591"/>
                  <a:pt x="6445239" y="451406"/>
                </a:cubicBezTo>
                <a:cubicBezTo>
                  <a:pt x="6095375" y="527221"/>
                  <a:pt x="6151874" y="394132"/>
                  <a:pt x="5877877" y="451406"/>
                </a:cubicBezTo>
                <a:cubicBezTo>
                  <a:pt x="5603880" y="508680"/>
                  <a:pt x="5471926" y="447554"/>
                  <a:pt x="5310514" y="451406"/>
                </a:cubicBezTo>
                <a:cubicBezTo>
                  <a:pt x="5149102" y="455258"/>
                  <a:pt x="4964085" y="429558"/>
                  <a:pt x="4833930" y="451406"/>
                </a:cubicBezTo>
                <a:cubicBezTo>
                  <a:pt x="4703775" y="473254"/>
                  <a:pt x="4329326" y="409556"/>
                  <a:pt x="4175789" y="451406"/>
                </a:cubicBezTo>
                <a:cubicBezTo>
                  <a:pt x="4022252" y="493256"/>
                  <a:pt x="3983710" y="450117"/>
                  <a:pt x="3880760" y="451406"/>
                </a:cubicBezTo>
                <a:cubicBezTo>
                  <a:pt x="3777810" y="452695"/>
                  <a:pt x="3358518" y="387498"/>
                  <a:pt x="3131842" y="451406"/>
                </a:cubicBezTo>
                <a:cubicBezTo>
                  <a:pt x="2905166" y="515314"/>
                  <a:pt x="2984070" y="447832"/>
                  <a:pt x="2836813" y="451406"/>
                </a:cubicBezTo>
                <a:cubicBezTo>
                  <a:pt x="2689556" y="454980"/>
                  <a:pt x="2422286" y="410945"/>
                  <a:pt x="2087894" y="451406"/>
                </a:cubicBezTo>
                <a:cubicBezTo>
                  <a:pt x="1753502" y="491867"/>
                  <a:pt x="1757029" y="426294"/>
                  <a:pt x="1520532" y="451406"/>
                </a:cubicBezTo>
                <a:cubicBezTo>
                  <a:pt x="1284035" y="476518"/>
                  <a:pt x="1260265" y="443902"/>
                  <a:pt x="1043947" y="451406"/>
                </a:cubicBezTo>
                <a:cubicBezTo>
                  <a:pt x="827629" y="458910"/>
                  <a:pt x="356755" y="337081"/>
                  <a:pt x="0" y="451406"/>
                </a:cubicBezTo>
                <a:cubicBezTo>
                  <a:pt x="-47256" y="340353"/>
                  <a:pt x="29448" y="158957"/>
                  <a:pt x="0" y="0"/>
                </a:cubicBezTo>
                <a:close/>
              </a:path>
            </a:pathLst>
          </a:custGeom>
          <a:solidFill>
            <a:srgbClr val="FFC000"/>
          </a:solidFill>
          <a:ln>
            <a:solidFill>
              <a:schemeClr val="tx1"/>
            </a:solidFill>
            <a:extLst>
              <a:ext uri="{C807C97D-BFC1-408E-A445-0C87EB9F89A2}">
                <ask:lineSketchStyleProps xmlns:ask="http://schemas.microsoft.com/office/drawing/2018/sketchyshapes" sd="2651501098">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discover annotated questions with new linguistic patterns</a:t>
            </a:r>
          </a:p>
        </p:txBody>
      </p:sp>
      <p:pic>
        <p:nvPicPr>
          <p:cNvPr id="4" name="音频 3">
            <a:hlinkClick r:id="" action="ppaction://media"/>
            <a:extLst>
              <a:ext uri="{FF2B5EF4-FFF2-40B4-BE49-F238E27FC236}">
                <a16:creationId xmlns:a16="http://schemas.microsoft.com/office/drawing/2014/main" id="{CFF50AD7-7E1F-4772-B2D0-FAD9E1C7FA6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671300" y="6337300"/>
            <a:ext cx="304800" cy="304800"/>
          </a:xfrm>
          <a:prstGeom prst="rect">
            <a:avLst/>
          </a:prstGeom>
        </p:spPr>
      </p:pic>
    </p:spTree>
    <p:custDataLst>
      <p:tags r:id="rId1"/>
    </p:custDataLst>
    <p:extLst>
      <p:ext uri="{BB962C8B-B14F-4D97-AF65-F5344CB8AC3E}">
        <p14:creationId xmlns:p14="http://schemas.microsoft.com/office/powerpoint/2010/main" val="3242470251"/>
      </p:ext>
    </p:extLst>
  </p:cSld>
  <p:clrMapOvr>
    <a:masterClrMapping/>
  </p:clrMapOvr>
  <mc:AlternateContent xmlns:mc="http://schemas.openxmlformats.org/markup-compatibility/2006">
    <mc:Choice xmlns:p14="http://schemas.microsoft.com/office/powerpoint/2010/main" Requires="p14">
      <p:transition p14:dur="10" advTm="174246"/>
    </mc:Choice>
    <mc:Fallback>
      <p:transition advTm="174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fade">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500"/>
                                        <p:tgtEl>
                                          <p:spTgt spid="3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animEffect transition="in" filter="fade">
                                      <p:cBhvr>
                                        <p:cTn id="65" dur="500"/>
                                        <p:tgtEl>
                                          <p:spTgt spid="49"/>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fade">
                                      <p:cBhvr>
                                        <p:cTn id="70" dur="500"/>
                                        <p:tgtEl>
                                          <p:spTgt spid="4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5" presetClass="entr" presetSubtype="10" fill="hold" grpId="0" nodeType="click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checkerboard(across)">
                                      <p:cBhvr>
                                        <p:cTn id="78" dur="500"/>
                                        <p:tgtEl>
                                          <p:spTgt spid="5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par>
                                <p:cTn id="83" presetID="5" presetClass="entr" presetSubtype="10" fill="hold" grpId="0" nodeType="withEffect">
                                  <p:stCondLst>
                                    <p:cond delay="600"/>
                                  </p:stCondLst>
                                  <p:childTnLst>
                                    <p:set>
                                      <p:cBhvr>
                                        <p:cTn id="84" dur="1" fill="hold">
                                          <p:stCondLst>
                                            <p:cond delay="0"/>
                                          </p:stCondLst>
                                        </p:cTn>
                                        <p:tgtEl>
                                          <p:spTgt spid="53"/>
                                        </p:tgtEl>
                                        <p:attrNameLst>
                                          <p:attrName>style.visibility</p:attrName>
                                        </p:attrNameLst>
                                      </p:cBhvr>
                                      <p:to>
                                        <p:strVal val="visible"/>
                                      </p:to>
                                    </p:set>
                                    <p:animEffect transition="in" filter="checkerboard(across)">
                                      <p:cBhvr>
                                        <p:cTn id="85" dur="800"/>
                                        <p:tgtEl>
                                          <p:spTgt spid="53"/>
                                        </p:tgtEl>
                                      </p:cBhvr>
                                    </p:animEffect>
                                  </p:childTnLst>
                                </p:cTn>
                              </p:par>
                              <p:par>
                                <p:cTn id="86" presetID="1" presetClass="entr" presetSubtype="0" fill="hold" grpId="0" nodeType="withEffect">
                                  <p:stCondLst>
                                    <p:cond delay="1100"/>
                                  </p:stCondLst>
                                  <p:childTnLst>
                                    <p:set>
                                      <p:cBhvr>
                                        <p:cTn id="87" dur="1" fill="hold">
                                          <p:stCondLst>
                                            <p:cond delay="0"/>
                                          </p:stCondLst>
                                        </p:cTn>
                                        <p:tgtEl>
                                          <p:spTgt spid="54"/>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1"/>
                                        </p:tgtEl>
                                        <p:attrNameLst>
                                          <p:attrName>style.visibility</p:attrName>
                                        </p:attrNameLst>
                                      </p:cBhvr>
                                      <p:to>
                                        <p:strVal val="visible"/>
                                      </p:to>
                                    </p:set>
                                  </p:childTnLst>
                                </p:cTn>
                              </p:par>
                            </p:childTnLst>
                          </p:cTn>
                        </p:par>
                        <p:par>
                          <p:cTn id="92" fill="hold">
                            <p:stCondLst>
                              <p:cond delay="0"/>
                            </p:stCondLst>
                            <p:childTnLst>
                              <p:par>
                                <p:cTn id="93" presetID="1" presetClass="entr" presetSubtype="0" fill="hold" grpId="0" nodeType="after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1" nodeType="clickEffect">
                                  <p:stCondLst>
                                    <p:cond delay="0"/>
                                  </p:stCondLst>
                                  <p:childTnLst>
                                    <p:set>
                                      <p:cBhvr>
                                        <p:cTn id="98" dur="1" fill="hold">
                                          <p:stCondLst>
                                            <p:cond delay="0"/>
                                          </p:stCondLst>
                                        </p:cTn>
                                        <p:tgtEl>
                                          <p:spTgt spid="5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52"/>
                                        </p:tgtEl>
                                        <p:attrNameLst>
                                          <p:attrName>style.visibility</p:attrName>
                                        </p:attrNameLst>
                                      </p:cBhvr>
                                      <p:to>
                                        <p:strVal val="hidden"/>
                                      </p:to>
                                    </p:set>
                                  </p:childTnLst>
                                </p:cTn>
                              </p:par>
                              <p:par>
                                <p:cTn id="101" presetID="1" presetClass="entr" presetSubtype="0" fill="hold" grpId="0" nodeType="withEffect">
                                  <p:stCondLst>
                                    <p:cond delay="900"/>
                                  </p:stCondLst>
                                  <p:childTnLst>
                                    <p:set>
                                      <p:cBhvr>
                                        <p:cTn id="102" dur="1" fill="hold">
                                          <p:stCondLst>
                                            <p:cond delay="0"/>
                                          </p:stCondLst>
                                        </p:cTn>
                                        <p:tgtEl>
                                          <p:spTgt spid="55"/>
                                        </p:tgtEl>
                                        <p:attrNameLst>
                                          <p:attrName>style.visibility</p:attrName>
                                        </p:attrNameLst>
                                      </p:cBhvr>
                                      <p:to>
                                        <p:strVal val="visible"/>
                                      </p:to>
                                    </p:set>
                                  </p:childTnLst>
                                </p:cTn>
                              </p:par>
                              <p:par>
                                <p:cTn id="103" presetID="1" presetClass="entr" presetSubtype="0" fill="hold" grpId="0" nodeType="withEffect">
                                  <p:stCondLst>
                                    <p:cond delay="900"/>
                                  </p:stCondLst>
                                  <p:childTnLst>
                                    <p:set>
                                      <p:cBhvr>
                                        <p:cTn id="10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5" fill="hold" display="0">
                  <p:stCondLst>
                    <p:cond delay="indefinite"/>
                  </p:stCondLst>
                  <p:endCondLst>
                    <p:cond evt="onStopAudio" delay="0">
                      <p:tgtEl>
                        <p:sldTgt/>
                      </p:tgtEl>
                    </p:cond>
                  </p:endCondLst>
                </p:cTn>
                <p:tgtEl>
                  <p:spTgt spid="4"/>
                </p:tgtEl>
              </p:cMediaNode>
            </p:audio>
          </p:childTnLst>
        </p:cTn>
      </p:par>
    </p:tnLst>
    <p:bldLst>
      <p:bldP spid="16" grpId="0" animBg="1"/>
      <p:bldP spid="19" grpId="0" animBg="1"/>
      <p:bldP spid="36" grpId="0" animBg="1"/>
      <p:bldP spid="38" grpId="0" animBg="1"/>
      <p:bldP spid="39" grpId="0" animBg="1"/>
      <p:bldP spid="45" grpId="0"/>
      <p:bldP spid="47" grpId="0"/>
      <p:bldP spid="48" grpId="0"/>
      <p:bldP spid="49" grpId="0"/>
      <p:bldP spid="53" grpId="0" animBg="1"/>
      <p:bldP spid="50" grpId="0" animBg="1"/>
      <p:bldP spid="9" grpId="0" animBg="1"/>
      <p:bldP spid="54" grpId="0" animBg="1"/>
      <p:bldP spid="51" grpId="0" animBg="1"/>
      <p:bldP spid="51" grpId="1" animBg="1"/>
      <p:bldP spid="52" grpId="0" animBg="1"/>
      <p:bldP spid="52" grpId="1" animBg="1"/>
      <p:bldP spid="55" grpId="0" animBg="1"/>
      <p:bldP spid="5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Task KG Example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669010A4-FEE5-4B3C-BC9F-EF9B20CC159C}"/>
              </a:ext>
            </a:extLst>
          </p:cNvPr>
          <p:cNvPicPr>
            <a:picLocks noChangeAspect="1"/>
          </p:cNvPicPr>
          <p:nvPr/>
        </p:nvPicPr>
        <p:blipFill>
          <a:blip r:embed="rId5"/>
          <a:stretch>
            <a:fillRect/>
          </a:stretch>
        </p:blipFill>
        <p:spPr>
          <a:xfrm>
            <a:off x="72416" y="1338433"/>
            <a:ext cx="11870554" cy="3531865"/>
          </a:xfrm>
          <a:prstGeom prst="rect">
            <a:avLst/>
          </a:prstGeom>
        </p:spPr>
      </p:pic>
      <p:pic>
        <p:nvPicPr>
          <p:cNvPr id="2" name="图片 1">
            <a:extLst>
              <a:ext uri="{FF2B5EF4-FFF2-40B4-BE49-F238E27FC236}">
                <a16:creationId xmlns:a16="http://schemas.microsoft.com/office/drawing/2014/main" id="{356B0BBB-0142-4C76-996C-71F07C8F00D2}"/>
              </a:ext>
            </a:extLst>
          </p:cNvPr>
          <p:cNvPicPr>
            <a:picLocks noChangeAspect="1"/>
          </p:cNvPicPr>
          <p:nvPr/>
        </p:nvPicPr>
        <p:blipFill>
          <a:blip r:embed="rId6"/>
          <a:stretch>
            <a:fillRect/>
          </a:stretch>
        </p:blipFill>
        <p:spPr>
          <a:xfrm>
            <a:off x="158679" y="5122661"/>
            <a:ext cx="3122432" cy="448600"/>
          </a:xfrm>
          <a:prstGeom prst="rect">
            <a:avLst/>
          </a:prstGeom>
        </p:spPr>
      </p:pic>
      <p:sp>
        <p:nvSpPr>
          <p:cNvPr id="11" name="文本框 35">
            <a:extLst>
              <a:ext uri="{FF2B5EF4-FFF2-40B4-BE49-F238E27FC236}">
                <a16:creationId xmlns:a16="http://schemas.microsoft.com/office/drawing/2014/main" id="{2149589F-D746-411B-B87C-91595A9288C6}"/>
              </a:ext>
            </a:extLst>
          </p:cNvPr>
          <p:cNvSpPr txBox="1"/>
          <p:nvPr/>
        </p:nvSpPr>
        <p:spPr>
          <a:xfrm>
            <a:off x="164041" y="5648784"/>
            <a:ext cx="3117070" cy="461665"/>
          </a:xfrm>
          <a:prstGeom prst="rect">
            <a:avLst/>
          </a:prstGeom>
          <a:noFill/>
          <a:ln w="9525">
            <a:noFill/>
          </a:ln>
        </p:spPr>
        <p:txBody>
          <a:bodyPr wrap="square">
            <a:spAutoFit/>
          </a:bodyPr>
          <a:lstStyle/>
          <a:p>
            <a:pPr algn="ctr" eaLnBrk="1" hangingPunct="1"/>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SO Question</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13" name="文本框 35">
            <a:extLst>
              <a:ext uri="{FF2B5EF4-FFF2-40B4-BE49-F238E27FC236}">
                <a16:creationId xmlns:a16="http://schemas.microsoft.com/office/drawing/2014/main" id="{6A4E2002-7816-48EE-8C81-2A065C612107}"/>
              </a:ext>
            </a:extLst>
          </p:cNvPr>
          <p:cNvSpPr txBox="1"/>
          <p:nvPr/>
        </p:nvSpPr>
        <p:spPr>
          <a:xfrm>
            <a:off x="3069970" y="5648784"/>
            <a:ext cx="2801770" cy="461665"/>
          </a:xfrm>
          <a:prstGeom prst="rect">
            <a:avLst/>
          </a:prstGeom>
          <a:noFill/>
          <a:ln w="9525">
            <a:noFill/>
          </a:ln>
        </p:spPr>
        <p:txBody>
          <a:bodyPr wrap="square">
            <a:spAutoFit/>
          </a:bodyPr>
          <a:lstStyle/>
          <a:p>
            <a:pPr lvl="1" algn="ct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Task</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EBCB111-A2FE-477F-B076-6AEDC8F5FCF6}"/>
              </a:ext>
            </a:extLst>
          </p:cNvPr>
          <p:cNvPicPr>
            <a:picLocks noChangeAspect="1"/>
          </p:cNvPicPr>
          <p:nvPr/>
        </p:nvPicPr>
        <p:blipFill>
          <a:blip r:embed="rId7"/>
          <a:stretch>
            <a:fillRect/>
          </a:stretch>
        </p:blipFill>
        <p:spPr>
          <a:xfrm>
            <a:off x="3541523" y="5119602"/>
            <a:ext cx="2267886" cy="451659"/>
          </a:xfrm>
          <a:prstGeom prst="rect">
            <a:avLst/>
          </a:prstGeom>
        </p:spPr>
      </p:pic>
      <p:cxnSp>
        <p:nvCxnSpPr>
          <p:cNvPr id="21" name="直线箭头连接符 47">
            <a:extLst>
              <a:ext uri="{FF2B5EF4-FFF2-40B4-BE49-F238E27FC236}">
                <a16:creationId xmlns:a16="http://schemas.microsoft.com/office/drawing/2014/main" id="{3CF1CCAF-F73E-4F63-A834-C7923583FEAF}"/>
              </a:ext>
            </a:extLst>
          </p:cNvPr>
          <p:cNvCxnSpPr>
            <a:cxnSpLocks/>
          </p:cNvCxnSpPr>
          <p:nvPr/>
        </p:nvCxnSpPr>
        <p:spPr>
          <a:xfrm flipV="1">
            <a:off x="6360993" y="5270845"/>
            <a:ext cx="1897182" cy="151347"/>
          </a:xfrm>
          <a:prstGeom prst="curvedConnector3">
            <a:avLst>
              <a:gd name="adj1" fmla="val 50000"/>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D3762014-45D1-4D7D-86F5-0FE35FBE7CE2}"/>
              </a:ext>
            </a:extLst>
          </p:cNvPr>
          <p:cNvSpPr txBox="1"/>
          <p:nvPr/>
        </p:nvSpPr>
        <p:spPr>
          <a:xfrm>
            <a:off x="6213469" y="5489706"/>
            <a:ext cx="2192229" cy="830997"/>
          </a:xfrm>
          <a:prstGeom prst="rect">
            <a:avLst/>
          </a:prstGeom>
          <a:noFill/>
        </p:spPr>
        <p:txBody>
          <a:bodyPr wrap="square">
            <a:spAutoFit/>
          </a:bodyPr>
          <a:lstStyle/>
          <a:p>
            <a:pPr algn="ct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b="1" dirty="0" err="1">
                <a:latin typeface="Times New Roman" panose="02020603050405020304" pitchFamily="18" charset="0"/>
                <a:ea typeface="Microsoft YaHei UI" panose="020B0503020204020204" pitchFamily="34" charset="-122"/>
                <a:cs typeface="Times New Roman" panose="02020603050405020304" pitchFamily="18" charset="0"/>
              </a:rPr>
              <a:t>isA</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relations between tasks</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cxnSp>
        <p:nvCxnSpPr>
          <p:cNvPr id="27" name="直线箭头连接符 47">
            <a:extLst>
              <a:ext uri="{FF2B5EF4-FFF2-40B4-BE49-F238E27FC236}">
                <a16:creationId xmlns:a16="http://schemas.microsoft.com/office/drawing/2014/main" id="{02A676E6-82EE-4A86-937F-4DF3CE455B37}"/>
              </a:ext>
            </a:extLst>
          </p:cNvPr>
          <p:cNvCxnSpPr>
            <a:cxnSpLocks/>
          </p:cNvCxnSpPr>
          <p:nvPr/>
        </p:nvCxnSpPr>
        <p:spPr>
          <a:xfrm>
            <a:off x="8924925" y="5270845"/>
            <a:ext cx="2413131" cy="151347"/>
          </a:xfrm>
          <a:prstGeom prst="curvedConnector3">
            <a:avLst>
              <a:gd name="adj1" fmla="val 50000"/>
            </a:avLst>
          </a:prstGeom>
          <a:ln w="38100">
            <a:solidFill>
              <a:schemeClr val="tx1"/>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292D32FF-DFB0-4564-B9D4-AEB63BE9AFFC}"/>
              </a:ext>
            </a:extLst>
          </p:cNvPr>
          <p:cNvSpPr txBox="1"/>
          <p:nvPr/>
        </p:nvSpPr>
        <p:spPr>
          <a:xfrm>
            <a:off x="8505826" y="5402278"/>
            <a:ext cx="3041978" cy="1200329"/>
          </a:xfrm>
          <a:prstGeom prst="rect">
            <a:avLst/>
          </a:prstGeom>
          <a:noFill/>
        </p:spPr>
        <p:txBody>
          <a:bodyPr wrap="square">
            <a:spAutoFit/>
          </a:bodyPr>
          <a:lstStyle/>
          <a:p>
            <a:pPr algn="ct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2400" b="1" dirty="0" err="1">
                <a:latin typeface="Times New Roman" panose="02020603050405020304" pitchFamily="18" charset="0"/>
                <a:ea typeface="Microsoft YaHei UI" panose="020B0503020204020204" pitchFamily="34" charset="-122"/>
                <a:cs typeface="Times New Roman" panose="02020603050405020304" pitchFamily="18" charset="0"/>
              </a:rPr>
              <a:t>instanceOf</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relations between questions and tasks</a:t>
            </a:r>
            <a:endParaRPr lang="zh-CN" altLang="en-US" sz="2400" b="1" dirty="0">
              <a:latin typeface="Times New Roman" panose="02020603050405020304" pitchFamily="18" charset="0"/>
              <a:ea typeface="Microsoft YaHei UI" panose="020B0503020204020204" pitchFamily="34" charset="-122"/>
              <a:cs typeface="Times New Roman" panose="02020603050405020304" pitchFamily="18" charset="0"/>
            </a:endParaRPr>
          </a:p>
        </p:txBody>
      </p:sp>
      <p:pic>
        <p:nvPicPr>
          <p:cNvPr id="7" name="音频 6">
            <a:hlinkClick r:id="" action="ppaction://media"/>
            <a:extLst>
              <a:ext uri="{FF2B5EF4-FFF2-40B4-BE49-F238E27FC236}">
                <a16:creationId xmlns:a16="http://schemas.microsoft.com/office/drawing/2014/main" id="{61BBF495-AD58-4543-9A23-4D6CA45895E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2497803006"/>
      </p:ext>
    </p:extLst>
  </p:cSld>
  <p:clrMapOvr>
    <a:masterClrMapping/>
  </p:clrMapOvr>
  <mc:AlternateContent xmlns:mc="http://schemas.openxmlformats.org/markup-compatibility/2006">
    <mc:Choice xmlns:p14="http://schemas.microsoft.com/office/powerpoint/2010/main" Requires="p14">
      <p:transition p14:dur="10" advTm="29883"/>
    </mc:Choice>
    <mc:Fallback>
      <p:transition advTm="298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7"/>
                </p:tgtEl>
              </p:cMediaNode>
            </p:audio>
          </p:childTnLst>
        </p:cTn>
      </p:par>
    </p:tnLst>
    <p:bldLst>
      <p:bldP spid="11"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0" y="214916"/>
            <a:ext cx="6007693" cy="523220"/>
          </a:xfrm>
          <a:prstGeom prst="rect">
            <a:avLst/>
          </a:prstGeom>
          <a:noFill/>
        </p:spPr>
        <p:txBody>
          <a:bodyPr wrap="square" rtlCol="0">
            <a:spAutoFit/>
          </a:bodyPr>
          <a:lstStyle/>
          <a:p>
            <a:r>
              <a:rPr lang="en-US" altLang="zh-CN" sz="2800" b="1" dirty="0">
                <a:solidFill>
                  <a:schemeClr val="bg1"/>
                </a:solidFill>
                <a:latin typeface="Times New Roman" panose="02020603050405020304" pitchFamily="18" charset="0"/>
                <a:cs typeface="Times New Roman" panose="02020603050405020304" pitchFamily="18" charset="0"/>
              </a:rPr>
              <a:t>TaskKG4Q User Interface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9DFA1BF-A044-4643-9E38-3A63EA8A718E}"/>
              </a:ext>
            </a:extLst>
          </p:cNvPr>
          <p:cNvSpPr/>
          <p:nvPr/>
        </p:nvSpPr>
        <p:spPr>
          <a:xfrm>
            <a:off x="1162050" y="4264600"/>
            <a:ext cx="10363200" cy="1528624"/>
          </a:xfrm>
          <a:custGeom>
            <a:avLst/>
            <a:gdLst>
              <a:gd name="connsiteX0" fmla="*/ 0 w 10363200"/>
              <a:gd name="connsiteY0" fmla="*/ 0 h 1528624"/>
              <a:gd name="connsiteX1" fmla="*/ 264837 w 10363200"/>
              <a:gd name="connsiteY1" fmla="*/ 0 h 1528624"/>
              <a:gd name="connsiteX2" fmla="*/ 736939 w 10363200"/>
              <a:gd name="connsiteY2" fmla="*/ 0 h 1528624"/>
              <a:gd name="connsiteX3" fmla="*/ 1209040 w 10363200"/>
              <a:gd name="connsiteY3" fmla="*/ 0 h 1528624"/>
              <a:gd name="connsiteX4" fmla="*/ 1992037 w 10363200"/>
              <a:gd name="connsiteY4" fmla="*/ 0 h 1528624"/>
              <a:gd name="connsiteX5" fmla="*/ 2775035 w 10363200"/>
              <a:gd name="connsiteY5" fmla="*/ 0 h 1528624"/>
              <a:gd name="connsiteX6" fmla="*/ 3039872 w 10363200"/>
              <a:gd name="connsiteY6" fmla="*/ 0 h 1528624"/>
              <a:gd name="connsiteX7" fmla="*/ 3719237 w 10363200"/>
              <a:gd name="connsiteY7" fmla="*/ 0 h 1528624"/>
              <a:gd name="connsiteX8" fmla="*/ 4398603 w 10363200"/>
              <a:gd name="connsiteY8" fmla="*/ 0 h 1528624"/>
              <a:gd name="connsiteX9" fmla="*/ 4870704 w 10363200"/>
              <a:gd name="connsiteY9" fmla="*/ 0 h 1528624"/>
              <a:gd name="connsiteX10" fmla="*/ 5239173 w 10363200"/>
              <a:gd name="connsiteY10" fmla="*/ 0 h 1528624"/>
              <a:gd name="connsiteX11" fmla="*/ 5607643 w 10363200"/>
              <a:gd name="connsiteY11" fmla="*/ 0 h 1528624"/>
              <a:gd name="connsiteX12" fmla="*/ 5976112 w 10363200"/>
              <a:gd name="connsiteY12" fmla="*/ 0 h 1528624"/>
              <a:gd name="connsiteX13" fmla="*/ 6759109 w 10363200"/>
              <a:gd name="connsiteY13" fmla="*/ 0 h 1528624"/>
              <a:gd name="connsiteX14" fmla="*/ 7542107 w 10363200"/>
              <a:gd name="connsiteY14" fmla="*/ 0 h 1528624"/>
              <a:gd name="connsiteX15" fmla="*/ 7910576 w 10363200"/>
              <a:gd name="connsiteY15" fmla="*/ 0 h 1528624"/>
              <a:gd name="connsiteX16" fmla="*/ 8279045 w 10363200"/>
              <a:gd name="connsiteY16" fmla="*/ 0 h 1528624"/>
              <a:gd name="connsiteX17" fmla="*/ 9062043 w 10363200"/>
              <a:gd name="connsiteY17" fmla="*/ 0 h 1528624"/>
              <a:gd name="connsiteX18" fmla="*/ 9430512 w 10363200"/>
              <a:gd name="connsiteY18" fmla="*/ 0 h 1528624"/>
              <a:gd name="connsiteX19" fmla="*/ 10363200 w 10363200"/>
              <a:gd name="connsiteY19" fmla="*/ 0 h 1528624"/>
              <a:gd name="connsiteX20" fmla="*/ 10363200 w 10363200"/>
              <a:gd name="connsiteY20" fmla="*/ 494255 h 1528624"/>
              <a:gd name="connsiteX21" fmla="*/ 10363200 w 10363200"/>
              <a:gd name="connsiteY21" fmla="*/ 973224 h 1528624"/>
              <a:gd name="connsiteX22" fmla="*/ 10363200 w 10363200"/>
              <a:gd name="connsiteY22" fmla="*/ 1528624 h 1528624"/>
              <a:gd name="connsiteX23" fmla="*/ 9580203 w 10363200"/>
              <a:gd name="connsiteY23" fmla="*/ 1528624 h 1528624"/>
              <a:gd name="connsiteX24" fmla="*/ 9108101 w 10363200"/>
              <a:gd name="connsiteY24" fmla="*/ 1528624 h 1528624"/>
              <a:gd name="connsiteX25" fmla="*/ 8325104 w 10363200"/>
              <a:gd name="connsiteY25" fmla="*/ 1528624 h 1528624"/>
              <a:gd name="connsiteX26" fmla="*/ 7645739 w 10363200"/>
              <a:gd name="connsiteY26" fmla="*/ 1528624 h 1528624"/>
              <a:gd name="connsiteX27" fmla="*/ 7173637 w 10363200"/>
              <a:gd name="connsiteY27" fmla="*/ 1528624 h 1528624"/>
              <a:gd name="connsiteX28" fmla="*/ 6597904 w 10363200"/>
              <a:gd name="connsiteY28" fmla="*/ 1528624 h 1528624"/>
              <a:gd name="connsiteX29" fmla="*/ 6229435 w 10363200"/>
              <a:gd name="connsiteY29" fmla="*/ 1528624 h 1528624"/>
              <a:gd name="connsiteX30" fmla="*/ 5757333 w 10363200"/>
              <a:gd name="connsiteY30" fmla="*/ 1528624 h 1528624"/>
              <a:gd name="connsiteX31" fmla="*/ 5181600 w 10363200"/>
              <a:gd name="connsiteY31" fmla="*/ 1528624 h 1528624"/>
              <a:gd name="connsiteX32" fmla="*/ 4709499 w 10363200"/>
              <a:gd name="connsiteY32" fmla="*/ 1528624 h 1528624"/>
              <a:gd name="connsiteX33" fmla="*/ 4341029 w 10363200"/>
              <a:gd name="connsiteY33" fmla="*/ 1528624 h 1528624"/>
              <a:gd name="connsiteX34" fmla="*/ 3972560 w 10363200"/>
              <a:gd name="connsiteY34" fmla="*/ 1528624 h 1528624"/>
              <a:gd name="connsiteX35" fmla="*/ 3189563 w 10363200"/>
              <a:gd name="connsiteY35" fmla="*/ 1528624 h 1528624"/>
              <a:gd name="connsiteX36" fmla="*/ 2717461 w 10363200"/>
              <a:gd name="connsiteY36" fmla="*/ 1528624 h 1528624"/>
              <a:gd name="connsiteX37" fmla="*/ 2245360 w 10363200"/>
              <a:gd name="connsiteY37" fmla="*/ 1528624 h 1528624"/>
              <a:gd name="connsiteX38" fmla="*/ 1773259 w 10363200"/>
              <a:gd name="connsiteY38" fmla="*/ 1528624 h 1528624"/>
              <a:gd name="connsiteX39" fmla="*/ 1301157 w 10363200"/>
              <a:gd name="connsiteY39" fmla="*/ 1528624 h 1528624"/>
              <a:gd name="connsiteX40" fmla="*/ 1036320 w 10363200"/>
              <a:gd name="connsiteY40" fmla="*/ 1528624 h 1528624"/>
              <a:gd name="connsiteX41" fmla="*/ 0 w 10363200"/>
              <a:gd name="connsiteY41" fmla="*/ 1528624 h 1528624"/>
              <a:gd name="connsiteX42" fmla="*/ 0 w 10363200"/>
              <a:gd name="connsiteY42" fmla="*/ 1064941 h 1528624"/>
              <a:gd name="connsiteX43" fmla="*/ 0 w 10363200"/>
              <a:gd name="connsiteY43" fmla="*/ 555400 h 1528624"/>
              <a:gd name="connsiteX44" fmla="*/ 0 w 10363200"/>
              <a:gd name="connsiteY44" fmla="*/ 0 h 1528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363200" h="1528624" fill="none" extrusionOk="0">
                <a:moveTo>
                  <a:pt x="0" y="0"/>
                </a:moveTo>
                <a:cubicBezTo>
                  <a:pt x="57235" y="-16790"/>
                  <a:pt x="158048" y="5660"/>
                  <a:pt x="264837" y="0"/>
                </a:cubicBezTo>
                <a:cubicBezTo>
                  <a:pt x="371626" y="-5660"/>
                  <a:pt x="602745" y="11271"/>
                  <a:pt x="736939" y="0"/>
                </a:cubicBezTo>
                <a:cubicBezTo>
                  <a:pt x="871133" y="-11271"/>
                  <a:pt x="1060889" y="41132"/>
                  <a:pt x="1209040" y="0"/>
                </a:cubicBezTo>
                <a:cubicBezTo>
                  <a:pt x="1357191" y="-41132"/>
                  <a:pt x="1661499" y="54021"/>
                  <a:pt x="1992037" y="0"/>
                </a:cubicBezTo>
                <a:cubicBezTo>
                  <a:pt x="2322575" y="-54021"/>
                  <a:pt x="2387768" y="39022"/>
                  <a:pt x="2775035" y="0"/>
                </a:cubicBezTo>
                <a:cubicBezTo>
                  <a:pt x="3162302" y="-39022"/>
                  <a:pt x="2971077" y="8010"/>
                  <a:pt x="3039872" y="0"/>
                </a:cubicBezTo>
                <a:cubicBezTo>
                  <a:pt x="3108667" y="-8010"/>
                  <a:pt x="3554689" y="79087"/>
                  <a:pt x="3719237" y="0"/>
                </a:cubicBezTo>
                <a:cubicBezTo>
                  <a:pt x="3883786" y="-79087"/>
                  <a:pt x="4250147" y="10826"/>
                  <a:pt x="4398603" y="0"/>
                </a:cubicBezTo>
                <a:cubicBezTo>
                  <a:pt x="4547059" y="-10826"/>
                  <a:pt x="4683637" y="15698"/>
                  <a:pt x="4870704" y="0"/>
                </a:cubicBezTo>
                <a:cubicBezTo>
                  <a:pt x="5057771" y="-15698"/>
                  <a:pt x="5151357" y="35196"/>
                  <a:pt x="5239173" y="0"/>
                </a:cubicBezTo>
                <a:cubicBezTo>
                  <a:pt x="5326989" y="-35196"/>
                  <a:pt x="5445246" y="11239"/>
                  <a:pt x="5607643" y="0"/>
                </a:cubicBezTo>
                <a:cubicBezTo>
                  <a:pt x="5770040" y="-11239"/>
                  <a:pt x="5901764" y="24780"/>
                  <a:pt x="5976112" y="0"/>
                </a:cubicBezTo>
                <a:cubicBezTo>
                  <a:pt x="6050460" y="-24780"/>
                  <a:pt x="6379635" y="4686"/>
                  <a:pt x="6759109" y="0"/>
                </a:cubicBezTo>
                <a:cubicBezTo>
                  <a:pt x="7138583" y="-4686"/>
                  <a:pt x="7251621" y="79523"/>
                  <a:pt x="7542107" y="0"/>
                </a:cubicBezTo>
                <a:cubicBezTo>
                  <a:pt x="7832593" y="-79523"/>
                  <a:pt x="7733127" y="30051"/>
                  <a:pt x="7910576" y="0"/>
                </a:cubicBezTo>
                <a:cubicBezTo>
                  <a:pt x="8088025" y="-30051"/>
                  <a:pt x="8128294" y="40237"/>
                  <a:pt x="8279045" y="0"/>
                </a:cubicBezTo>
                <a:cubicBezTo>
                  <a:pt x="8429796" y="-40237"/>
                  <a:pt x="8896117" y="80499"/>
                  <a:pt x="9062043" y="0"/>
                </a:cubicBezTo>
                <a:cubicBezTo>
                  <a:pt x="9227969" y="-80499"/>
                  <a:pt x="9320958" y="12474"/>
                  <a:pt x="9430512" y="0"/>
                </a:cubicBezTo>
                <a:cubicBezTo>
                  <a:pt x="9540066" y="-12474"/>
                  <a:pt x="9958044" y="87602"/>
                  <a:pt x="10363200" y="0"/>
                </a:cubicBezTo>
                <a:cubicBezTo>
                  <a:pt x="10406260" y="117211"/>
                  <a:pt x="10320813" y="335588"/>
                  <a:pt x="10363200" y="494255"/>
                </a:cubicBezTo>
                <a:cubicBezTo>
                  <a:pt x="10405587" y="652922"/>
                  <a:pt x="10348845" y="761859"/>
                  <a:pt x="10363200" y="973224"/>
                </a:cubicBezTo>
                <a:cubicBezTo>
                  <a:pt x="10377555" y="1184589"/>
                  <a:pt x="10325344" y="1414168"/>
                  <a:pt x="10363200" y="1528624"/>
                </a:cubicBezTo>
                <a:cubicBezTo>
                  <a:pt x="10123898" y="1564378"/>
                  <a:pt x="9962260" y="1499177"/>
                  <a:pt x="9580203" y="1528624"/>
                </a:cubicBezTo>
                <a:cubicBezTo>
                  <a:pt x="9198146" y="1558071"/>
                  <a:pt x="9206436" y="1479220"/>
                  <a:pt x="9108101" y="1528624"/>
                </a:cubicBezTo>
                <a:cubicBezTo>
                  <a:pt x="9009766" y="1578028"/>
                  <a:pt x="8502833" y="1483442"/>
                  <a:pt x="8325104" y="1528624"/>
                </a:cubicBezTo>
                <a:cubicBezTo>
                  <a:pt x="8147375" y="1573806"/>
                  <a:pt x="7954224" y="1456740"/>
                  <a:pt x="7645739" y="1528624"/>
                </a:cubicBezTo>
                <a:cubicBezTo>
                  <a:pt x="7337254" y="1600508"/>
                  <a:pt x="7401998" y="1502138"/>
                  <a:pt x="7173637" y="1528624"/>
                </a:cubicBezTo>
                <a:cubicBezTo>
                  <a:pt x="6945276" y="1555110"/>
                  <a:pt x="6760622" y="1501801"/>
                  <a:pt x="6597904" y="1528624"/>
                </a:cubicBezTo>
                <a:cubicBezTo>
                  <a:pt x="6435186" y="1555447"/>
                  <a:pt x="6339865" y="1527125"/>
                  <a:pt x="6229435" y="1528624"/>
                </a:cubicBezTo>
                <a:cubicBezTo>
                  <a:pt x="6119005" y="1530123"/>
                  <a:pt x="5872476" y="1523961"/>
                  <a:pt x="5757333" y="1528624"/>
                </a:cubicBezTo>
                <a:cubicBezTo>
                  <a:pt x="5642190" y="1533287"/>
                  <a:pt x="5362589" y="1509438"/>
                  <a:pt x="5181600" y="1528624"/>
                </a:cubicBezTo>
                <a:cubicBezTo>
                  <a:pt x="5000611" y="1547810"/>
                  <a:pt x="4931439" y="1507000"/>
                  <a:pt x="4709499" y="1528624"/>
                </a:cubicBezTo>
                <a:cubicBezTo>
                  <a:pt x="4487559" y="1550248"/>
                  <a:pt x="4444999" y="1485829"/>
                  <a:pt x="4341029" y="1528624"/>
                </a:cubicBezTo>
                <a:cubicBezTo>
                  <a:pt x="4237059" y="1571419"/>
                  <a:pt x="4074106" y="1508167"/>
                  <a:pt x="3972560" y="1528624"/>
                </a:cubicBezTo>
                <a:cubicBezTo>
                  <a:pt x="3871014" y="1549081"/>
                  <a:pt x="3522040" y="1478883"/>
                  <a:pt x="3189563" y="1528624"/>
                </a:cubicBezTo>
                <a:cubicBezTo>
                  <a:pt x="2857086" y="1578365"/>
                  <a:pt x="2818261" y="1521976"/>
                  <a:pt x="2717461" y="1528624"/>
                </a:cubicBezTo>
                <a:cubicBezTo>
                  <a:pt x="2616661" y="1535272"/>
                  <a:pt x="2415893" y="1476459"/>
                  <a:pt x="2245360" y="1528624"/>
                </a:cubicBezTo>
                <a:cubicBezTo>
                  <a:pt x="2074827" y="1580789"/>
                  <a:pt x="1940891" y="1479056"/>
                  <a:pt x="1773259" y="1528624"/>
                </a:cubicBezTo>
                <a:cubicBezTo>
                  <a:pt x="1605627" y="1578192"/>
                  <a:pt x="1457934" y="1493585"/>
                  <a:pt x="1301157" y="1528624"/>
                </a:cubicBezTo>
                <a:cubicBezTo>
                  <a:pt x="1144380" y="1563663"/>
                  <a:pt x="1116950" y="1506586"/>
                  <a:pt x="1036320" y="1528624"/>
                </a:cubicBezTo>
                <a:cubicBezTo>
                  <a:pt x="955690" y="1550662"/>
                  <a:pt x="311987" y="1475613"/>
                  <a:pt x="0" y="1528624"/>
                </a:cubicBezTo>
                <a:cubicBezTo>
                  <a:pt x="-16280" y="1395581"/>
                  <a:pt x="11077" y="1240814"/>
                  <a:pt x="0" y="1064941"/>
                </a:cubicBezTo>
                <a:cubicBezTo>
                  <a:pt x="-11077" y="889068"/>
                  <a:pt x="51374" y="796557"/>
                  <a:pt x="0" y="555400"/>
                </a:cubicBezTo>
                <a:cubicBezTo>
                  <a:pt x="-51374" y="314243"/>
                  <a:pt x="58770" y="162351"/>
                  <a:pt x="0" y="0"/>
                </a:cubicBezTo>
                <a:close/>
              </a:path>
              <a:path w="10363200" h="1528624" stroke="0" extrusionOk="0">
                <a:moveTo>
                  <a:pt x="0" y="0"/>
                </a:moveTo>
                <a:cubicBezTo>
                  <a:pt x="214352" y="-3546"/>
                  <a:pt x="298313" y="13773"/>
                  <a:pt x="472101" y="0"/>
                </a:cubicBezTo>
                <a:cubicBezTo>
                  <a:pt x="645889" y="-13773"/>
                  <a:pt x="662455" y="36512"/>
                  <a:pt x="840571" y="0"/>
                </a:cubicBezTo>
                <a:cubicBezTo>
                  <a:pt x="1018687" y="-36512"/>
                  <a:pt x="1366594" y="47999"/>
                  <a:pt x="1623568" y="0"/>
                </a:cubicBezTo>
                <a:cubicBezTo>
                  <a:pt x="1880542" y="-47999"/>
                  <a:pt x="1810725" y="4731"/>
                  <a:pt x="1888405" y="0"/>
                </a:cubicBezTo>
                <a:cubicBezTo>
                  <a:pt x="1966085" y="-4731"/>
                  <a:pt x="2183001" y="38539"/>
                  <a:pt x="2256875" y="0"/>
                </a:cubicBezTo>
                <a:cubicBezTo>
                  <a:pt x="2330749" y="-38539"/>
                  <a:pt x="2476909" y="25924"/>
                  <a:pt x="2625344" y="0"/>
                </a:cubicBezTo>
                <a:cubicBezTo>
                  <a:pt x="2773779" y="-25924"/>
                  <a:pt x="3082373" y="29481"/>
                  <a:pt x="3304709" y="0"/>
                </a:cubicBezTo>
                <a:cubicBezTo>
                  <a:pt x="3527046" y="-29481"/>
                  <a:pt x="3474088" y="21057"/>
                  <a:pt x="3569547" y="0"/>
                </a:cubicBezTo>
                <a:cubicBezTo>
                  <a:pt x="3665006" y="-21057"/>
                  <a:pt x="4090628" y="93917"/>
                  <a:pt x="4352544" y="0"/>
                </a:cubicBezTo>
                <a:cubicBezTo>
                  <a:pt x="4614460" y="-93917"/>
                  <a:pt x="4785303" y="61118"/>
                  <a:pt x="4928277" y="0"/>
                </a:cubicBezTo>
                <a:cubicBezTo>
                  <a:pt x="5071251" y="-61118"/>
                  <a:pt x="5265366" y="33613"/>
                  <a:pt x="5504011" y="0"/>
                </a:cubicBezTo>
                <a:cubicBezTo>
                  <a:pt x="5742656" y="-33613"/>
                  <a:pt x="6039692" y="78559"/>
                  <a:pt x="6183376" y="0"/>
                </a:cubicBezTo>
                <a:cubicBezTo>
                  <a:pt x="6327061" y="-78559"/>
                  <a:pt x="6348920" y="13383"/>
                  <a:pt x="6448213" y="0"/>
                </a:cubicBezTo>
                <a:cubicBezTo>
                  <a:pt x="6547506" y="-13383"/>
                  <a:pt x="6840789" y="26536"/>
                  <a:pt x="7023947" y="0"/>
                </a:cubicBezTo>
                <a:cubicBezTo>
                  <a:pt x="7207105" y="-26536"/>
                  <a:pt x="7352627" y="52438"/>
                  <a:pt x="7496048" y="0"/>
                </a:cubicBezTo>
                <a:cubicBezTo>
                  <a:pt x="7639469" y="-52438"/>
                  <a:pt x="7720543" y="8342"/>
                  <a:pt x="7864517" y="0"/>
                </a:cubicBezTo>
                <a:cubicBezTo>
                  <a:pt x="8008491" y="-8342"/>
                  <a:pt x="8358728" y="80162"/>
                  <a:pt x="8647515" y="0"/>
                </a:cubicBezTo>
                <a:cubicBezTo>
                  <a:pt x="8936302" y="-80162"/>
                  <a:pt x="9045361" y="91917"/>
                  <a:pt x="9430512" y="0"/>
                </a:cubicBezTo>
                <a:cubicBezTo>
                  <a:pt x="9815663" y="-91917"/>
                  <a:pt x="10046077" y="111731"/>
                  <a:pt x="10363200" y="0"/>
                </a:cubicBezTo>
                <a:cubicBezTo>
                  <a:pt x="10398358" y="210798"/>
                  <a:pt x="10341623" y="297121"/>
                  <a:pt x="10363200" y="540114"/>
                </a:cubicBezTo>
                <a:cubicBezTo>
                  <a:pt x="10384777" y="783107"/>
                  <a:pt x="10325258" y="928510"/>
                  <a:pt x="10363200" y="1034369"/>
                </a:cubicBezTo>
                <a:cubicBezTo>
                  <a:pt x="10401142" y="1140229"/>
                  <a:pt x="10339713" y="1286228"/>
                  <a:pt x="10363200" y="1528624"/>
                </a:cubicBezTo>
                <a:cubicBezTo>
                  <a:pt x="10196025" y="1560799"/>
                  <a:pt x="10008307" y="1515546"/>
                  <a:pt x="9891099" y="1528624"/>
                </a:cubicBezTo>
                <a:cubicBezTo>
                  <a:pt x="9773891" y="1541702"/>
                  <a:pt x="9468868" y="1507587"/>
                  <a:pt x="9315365" y="1528624"/>
                </a:cubicBezTo>
                <a:cubicBezTo>
                  <a:pt x="9161862" y="1549661"/>
                  <a:pt x="8794169" y="1499098"/>
                  <a:pt x="8532368" y="1528624"/>
                </a:cubicBezTo>
                <a:cubicBezTo>
                  <a:pt x="8270567" y="1558150"/>
                  <a:pt x="8246441" y="1523031"/>
                  <a:pt x="8163899" y="1528624"/>
                </a:cubicBezTo>
                <a:cubicBezTo>
                  <a:pt x="8081357" y="1534217"/>
                  <a:pt x="7932193" y="1501009"/>
                  <a:pt x="7795429" y="1528624"/>
                </a:cubicBezTo>
                <a:cubicBezTo>
                  <a:pt x="7658665" y="1556239"/>
                  <a:pt x="7258326" y="1446956"/>
                  <a:pt x="7012432" y="1528624"/>
                </a:cubicBezTo>
                <a:cubicBezTo>
                  <a:pt x="6766538" y="1610292"/>
                  <a:pt x="6760450" y="1495804"/>
                  <a:pt x="6540331" y="1528624"/>
                </a:cubicBezTo>
                <a:cubicBezTo>
                  <a:pt x="6320212" y="1561444"/>
                  <a:pt x="6316224" y="1517461"/>
                  <a:pt x="6171861" y="1528624"/>
                </a:cubicBezTo>
                <a:cubicBezTo>
                  <a:pt x="6027498" y="1539787"/>
                  <a:pt x="5727141" y="1463883"/>
                  <a:pt x="5388864" y="1528624"/>
                </a:cubicBezTo>
                <a:cubicBezTo>
                  <a:pt x="5050587" y="1593365"/>
                  <a:pt x="5113503" y="1513213"/>
                  <a:pt x="4916763" y="1528624"/>
                </a:cubicBezTo>
                <a:cubicBezTo>
                  <a:pt x="4720023" y="1544035"/>
                  <a:pt x="4598612" y="1526007"/>
                  <a:pt x="4444661" y="1528624"/>
                </a:cubicBezTo>
                <a:cubicBezTo>
                  <a:pt x="4290710" y="1531241"/>
                  <a:pt x="4218776" y="1519301"/>
                  <a:pt x="4076192" y="1528624"/>
                </a:cubicBezTo>
                <a:cubicBezTo>
                  <a:pt x="3933608" y="1537947"/>
                  <a:pt x="3758259" y="1476219"/>
                  <a:pt x="3500459" y="1528624"/>
                </a:cubicBezTo>
                <a:cubicBezTo>
                  <a:pt x="3242659" y="1581029"/>
                  <a:pt x="2995629" y="1467987"/>
                  <a:pt x="2821093" y="1528624"/>
                </a:cubicBezTo>
                <a:cubicBezTo>
                  <a:pt x="2646557" y="1589261"/>
                  <a:pt x="2337136" y="1477810"/>
                  <a:pt x="2141728" y="1528624"/>
                </a:cubicBezTo>
                <a:cubicBezTo>
                  <a:pt x="1946320" y="1579438"/>
                  <a:pt x="1783986" y="1480331"/>
                  <a:pt x="1669627" y="1528624"/>
                </a:cubicBezTo>
                <a:cubicBezTo>
                  <a:pt x="1555268" y="1576917"/>
                  <a:pt x="1185454" y="1523031"/>
                  <a:pt x="990261" y="1528624"/>
                </a:cubicBezTo>
                <a:cubicBezTo>
                  <a:pt x="795068" y="1534217"/>
                  <a:pt x="397386" y="1413527"/>
                  <a:pt x="0" y="1528624"/>
                </a:cubicBezTo>
                <a:cubicBezTo>
                  <a:pt x="-51181" y="1318964"/>
                  <a:pt x="44380" y="1186617"/>
                  <a:pt x="0" y="1034369"/>
                </a:cubicBezTo>
                <a:cubicBezTo>
                  <a:pt x="-44380" y="882122"/>
                  <a:pt x="27202" y="658839"/>
                  <a:pt x="0" y="494255"/>
                </a:cubicBezTo>
                <a:cubicBezTo>
                  <a:pt x="-27202" y="329671"/>
                  <a:pt x="21535" y="166809"/>
                  <a:pt x="0" y="0"/>
                </a:cubicBezTo>
                <a:close/>
              </a:path>
            </a:pathLst>
          </a:custGeom>
          <a:solidFill>
            <a:schemeClr val="accent1">
              <a:lumMod val="40000"/>
              <a:lumOff val="60000"/>
            </a:schemeClr>
          </a:solidFill>
          <a:ln>
            <a:solidFill>
              <a:schemeClr val="tx1"/>
            </a:solidFill>
            <a:extLst>
              <a:ext uri="{C807C97D-BFC1-408E-A445-0C87EB9F89A2}">
                <ask:lineSketchStyleProps xmlns:ask="http://schemas.microsoft.com/office/drawing/2018/sketchyshapes" sd="1067062685">
                  <a:prstGeom prst="rect">
                    <a:avLst/>
                  </a:prstGeom>
                  <ask:type>
                    <ask:lineSketchScribble/>
                  </ask:type>
                </ask:lineSketchStyleProps>
              </a:ext>
            </a:extLst>
          </a:ln>
        </p:spPr>
        <p:txBody>
          <a:bodyPr wrap="square">
            <a:spAutoFit/>
          </a:bodyPr>
          <a:lstStyle/>
          <a:p>
            <a:pPr algn="ctr">
              <a:lnSpc>
                <a:spcPts val="2800"/>
              </a:lnSpc>
            </a:pPr>
            <a:r>
              <a:rPr lang="en-US" altLang="zh-CN" sz="2800" b="1" dirty="0">
                <a:latin typeface="Times New Roman" panose="02020603050405020304" pitchFamily="18" charset="0"/>
                <a:cs typeface="Times New Roman" panose="02020603050405020304" pitchFamily="18" charset="0"/>
              </a:rPr>
              <a:t>Based on the task KG, TaskKG4Q recommends appropriate and specific [actions], [objects] and [constraints] to developers, when they formulate how-to questions, and also suggests details that may be missing.</a:t>
            </a:r>
          </a:p>
        </p:txBody>
      </p:sp>
      <p:pic>
        <p:nvPicPr>
          <p:cNvPr id="6" name="图片 5">
            <a:extLst>
              <a:ext uri="{FF2B5EF4-FFF2-40B4-BE49-F238E27FC236}">
                <a16:creationId xmlns:a16="http://schemas.microsoft.com/office/drawing/2014/main" id="{AB0800C1-9DC0-4BB1-BF39-F29E4B22C97C}"/>
              </a:ext>
            </a:extLst>
          </p:cNvPr>
          <p:cNvPicPr>
            <a:picLocks noChangeAspect="1"/>
          </p:cNvPicPr>
          <p:nvPr/>
        </p:nvPicPr>
        <p:blipFill>
          <a:blip r:embed="rId5"/>
          <a:stretch>
            <a:fillRect/>
          </a:stretch>
        </p:blipFill>
        <p:spPr>
          <a:xfrm>
            <a:off x="277783" y="1265327"/>
            <a:ext cx="11788833" cy="2472082"/>
          </a:xfrm>
          <a:prstGeom prst="rect">
            <a:avLst/>
          </a:prstGeom>
        </p:spPr>
      </p:pic>
      <p:pic>
        <p:nvPicPr>
          <p:cNvPr id="7" name="音频 6">
            <a:hlinkClick r:id="" action="ppaction://media"/>
            <a:extLst>
              <a:ext uri="{FF2B5EF4-FFF2-40B4-BE49-F238E27FC236}">
                <a16:creationId xmlns:a16="http://schemas.microsoft.com/office/drawing/2014/main" id="{83DBF043-310D-4D50-938B-C6B9320655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71300" y="6337300"/>
            <a:ext cx="304800" cy="304800"/>
          </a:xfrm>
          <a:prstGeom prst="rect">
            <a:avLst/>
          </a:prstGeom>
        </p:spPr>
      </p:pic>
    </p:spTree>
    <p:extLst>
      <p:ext uri="{BB962C8B-B14F-4D97-AF65-F5344CB8AC3E}">
        <p14:creationId xmlns:p14="http://schemas.microsoft.com/office/powerpoint/2010/main" val="3855066995"/>
      </p:ext>
    </p:extLst>
  </p:cSld>
  <p:clrMapOvr>
    <a:masterClrMapping/>
  </p:clrMapOvr>
  <mc:AlternateContent xmlns:mc="http://schemas.openxmlformats.org/markup-compatibility/2006">
    <mc:Choice xmlns:p14="http://schemas.microsoft.com/office/powerpoint/2010/main" Requires="p14">
      <p:transition p14:dur="10" advTm="54808"/>
    </mc:Choice>
    <mc:Fallback>
      <p:transition advTm="54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8.5|4.5|10.2|5|0.8|1.4|0.7|6.2"/>
</p:tagLst>
</file>

<file path=ppt/tags/tag2.xml><?xml version="1.0" encoding="utf-8"?>
<p:tagLst xmlns:a="http://schemas.openxmlformats.org/drawingml/2006/main" xmlns:r="http://schemas.openxmlformats.org/officeDocument/2006/relationships" xmlns:p="http://schemas.openxmlformats.org/presentationml/2006/main">
  <p:tag name="TIMING" val="|0.7|13.1|16.7|17.6|12.8|1.2|12|4.2|2.9"/>
</p:tagLst>
</file>

<file path=ppt/tags/tag3.xml><?xml version="1.0" encoding="utf-8"?>
<p:tagLst xmlns:a="http://schemas.openxmlformats.org/drawingml/2006/main" xmlns:r="http://schemas.openxmlformats.org/officeDocument/2006/relationships" xmlns:p="http://schemas.openxmlformats.org/presentationml/2006/main">
  <p:tag name="TIMING" val="|30.8"/>
</p:tagLst>
</file>

<file path=ppt/tags/tag4.xml><?xml version="1.0" encoding="utf-8"?>
<p:tagLst xmlns:a="http://schemas.openxmlformats.org/drawingml/2006/main" xmlns:r="http://schemas.openxmlformats.org/officeDocument/2006/relationships" xmlns:p="http://schemas.openxmlformats.org/presentationml/2006/main">
  <p:tag name="TIMING" val="|0.8|15.8|4.1"/>
</p:tagLst>
</file>

<file path=ppt/tags/tag5.xml><?xml version="1.0" encoding="utf-8"?>
<p:tagLst xmlns:a="http://schemas.openxmlformats.org/drawingml/2006/main" xmlns:r="http://schemas.openxmlformats.org/officeDocument/2006/relationships" xmlns:p="http://schemas.openxmlformats.org/presentationml/2006/main">
  <p:tag name="TIMING" val="|6.5"/>
</p:tagLst>
</file>

<file path=ppt/tags/tag6.xml><?xml version="1.0" encoding="utf-8"?>
<p:tagLst xmlns:a="http://schemas.openxmlformats.org/drawingml/2006/main" xmlns:r="http://schemas.openxmlformats.org/officeDocument/2006/relationships" xmlns:p="http://schemas.openxmlformats.org/presentationml/2006/main">
  <p:tag name="TIMING" val="|30.3|28.3|18.6|1.1|13.4|10.5|10.6|3|7.9|7.6|0.7|20.7"/>
</p:tagLst>
</file>

<file path=ppt/tags/tag7.xml><?xml version="1.0" encoding="utf-8"?>
<p:tagLst xmlns:a="http://schemas.openxmlformats.org/drawingml/2006/main" xmlns:r="http://schemas.openxmlformats.org/officeDocument/2006/relationships" xmlns:p="http://schemas.openxmlformats.org/presentationml/2006/main">
  <p:tag name="TIMING" val="|0.7|22.1|17.3"/>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37718</TotalTime>
  <Words>2254</Words>
  <Application>Microsoft Office PowerPoint</Application>
  <PresentationFormat>宽屏</PresentationFormat>
  <Paragraphs>152</Paragraphs>
  <Slides>12</Slides>
  <Notes>12</Notes>
  <HiddenSlides>0</HiddenSlides>
  <MMClips>12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Inconsolatazi4-Regular</vt:lpstr>
      <vt:lpstr>Kaiti SC</vt:lpstr>
      <vt:lpstr>LinLibertineT</vt:lpstr>
      <vt:lpstr>LinLibertineTB</vt:lpstr>
      <vt:lpstr>LinLibertineTI</vt:lpstr>
      <vt:lpstr>Microsoft YaHei UI</vt:lpstr>
      <vt:lpstr>等线</vt:lpstr>
      <vt:lpstr>微软雅黑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liu Mingwei</cp:lastModifiedBy>
  <cp:revision>3018</cp:revision>
  <dcterms:created xsi:type="dcterms:W3CDTF">2018-10-08T09:28:09Z</dcterms:created>
  <dcterms:modified xsi:type="dcterms:W3CDTF">2022-10-18T06:10:30Z</dcterms:modified>
</cp:coreProperties>
</file>